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4"/>
  </p:notesMasterIdLst>
  <p:sldIdLst>
    <p:sldId id="267" r:id="rId5"/>
    <p:sldId id="271" r:id="rId6"/>
    <p:sldId id="289" r:id="rId7"/>
    <p:sldId id="292" r:id="rId8"/>
    <p:sldId id="304" r:id="rId9"/>
    <p:sldId id="293" r:id="rId10"/>
    <p:sldId id="257" r:id="rId11"/>
    <p:sldId id="278" r:id="rId12"/>
    <p:sldId id="279" r:id="rId13"/>
    <p:sldId id="280" r:id="rId14"/>
    <p:sldId id="281" r:id="rId15"/>
    <p:sldId id="282" r:id="rId16"/>
    <p:sldId id="260" r:id="rId17"/>
    <p:sldId id="287" r:id="rId18"/>
    <p:sldId id="286" r:id="rId19"/>
    <p:sldId id="285" r:id="rId20"/>
    <p:sldId id="284" r:id="rId21"/>
    <p:sldId id="283" r:id="rId22"/>
    <p:sldId id="259" r:id="rId23"/>
    <p:sldId id="299" r:id="rId24"/>
    <p:sldId id="268" r:id="rId25"/>
  </p:sldIdLst>
  <p:sldSz cx="12192000" cy="6858000"/>
  <p:notesSz cx="6858000" cy="9144000"/>
  <p:custDataLst>
    <p:tags r:id="rId2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5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0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tags" Target="tags/tag1.xml" /><Relationship Id="rId27" Type="http://schemas.openxmlformats.org/officeDocument/2006/relationships/presProps" Target="presProps.xml" /><Relationship Id="rId28" Type="http://schemas.openxmlformats.org/officeDocument/2006/relationships/viewProps" Target="viewProps.xml" /><Relationship Id="rId29" Type="http://schemas.openxmlformats.org/officeDocument/2006/relationships/theme" Target="theme/theme1.xml" /><Relationship Id="rId3" Type="http://schemas.openxmlformats.org/officeDocument/2006/relationships/slideMaster" Target="slideMasters/slideMaster3.xml" /><Relationship Id="rId30" Type="http://schemas.openxmlformats.org/officeDocument/2006/relationships/tableStyles" Target="tableStyles.xml" /><Relationship Id="rId4" Type="http://schemas.openxmlformats.org/officeDocument/2006/relationships/notesMaster" Target="notesMasters/notes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4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l">
              <a:defRPr sz="1200"/>
            </a:lvl1pPr>
          </a:lstStyle>
          <a:p>
            <a:pPr/>
            <a:endParaRPr lang="ru-RU"/>
          </a:p>
        </p:txBody>
      </p:sp>
      <p:sp>
        <p:nvSpPr>
          <p:cNvPr id="3" name="Дата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r">
              <a:defRPr sz="1200"/>
            </a:lvl1pPr>
          </a:lstStyle>
          <a:p>
            <a:pPr/>
            <a:fld id="{0A30CD72-3E7E-4AFF-8E86-A82F0DF4D1B7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l">
              <a:defRPr sz="1200"/>
            </a:lvl1pPr>
          </a:lstStyle>
          <a:p>
            <a:pPr/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r">
              <a:defRPr sz="1200"/>
            </a:lvl1pPr>
          </a:lstStyle>
          <a:p>
            <a:pPr/>
            <a:fld id="{53B8436D-AEA8-4FCD-9836-094D7DB690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84116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defPPr/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pPr/>
            <a:fld id="{686B68E3-0790-45D6-80D3-AD462E01841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969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>
            <a:defPPr/>
          </a:lstStyle>
          <a:p>
            <a:pPr/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>
            <a:defPPr/>
          </a:lstStyle>
          <a:p>
            <a:pPr/>
            <a:fld id="{F5BD7282-C38B-41A5-B361-A5750583C0B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86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>
            <a:defPPr/>
          </a:lstStyle>
          <a:p>
            <a:pPr/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>
            <a:defPPr/>
          </a:lstStyle>
          <a:p>
            <a:pPr/>
            <a:fld id="{596AEE78-F680-4098-AB56-0D92C0B8B04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57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>
            <a:defPPr/>
          </a:lstStyle>
          <a:p>
            <a:pPr/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>
            <a:defPPr/>
          </a:lstStyle>
          <a:p>
            <a:pPr/>
            <a:fld id="{EE81D9A4-0565-491C-B6C3-88A21C33FE1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49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>
            <a:defPPr/>
          </a:lstStyle>
          <a:p>
            <a:pPr/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>
            <a:defPPr/>
          </a:lstStyle>
          <a:p>
            <a:pPr/>
            <a:fld id="{91954F89-A407-4B1E-9D57-FE99CFEC0A3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028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>
            <a:defPPr/>
          </a:lstStyle>
          <a:p>
            <a:pPr/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>
            <a:defPPr/>
          </a:lstStyle>
          <a:p>
            <a:pPr/>
            <a:fld id="{77D16571-FA8B-4C27-8E11-8ACA39DAD30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295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>
            <a:defPPr/>
          </a:lstStyle>
          <a:p>
            <a:pPr/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>
            <a:defPPr/>
          </a:lstStyle>
          <a:p>
            <a:pPr/>
            <a:fld id="{987C3290-BF0E-4362-BF8F-251E2CFA0A7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206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>
            <a:defPPr/>
          </a:lstStyle>
          <a:p>
            <a:pPr/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>
            <a:defPPr/>
          </a:lstStyle>
          <a:p>
            <a:pPr/>
            <a:fld id="{41898A9E-75AE-4C62-93D2-2B2EE65AB3C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347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pPr/>
            <a:fld id="{686B68E3-0790-45D6-80D3-AD462E018411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375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>
            <a:defPPr/>
          </a:lstStyle>
          <a:p>
            <a:pPr/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>
            <a:defPPr/>
          </a:lstStyle>
          <a:p>
            <a:pPr/>
            <a:fld id="{F041059E-AD3C-485E-9D78-13D6E0DEE7D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01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>
            <a:defPPr/>
          </a:lstStyle>
          <a:p>
            <a:pPr/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>
            <a:defPPr/>
          </a:lstStyle>
          <a:p>
            <a:pPr/>
            <a:fld id="{2552B859-2EEF-4CE5-8E2B-95BBBFACB0B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39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>
            <a:defPPr/>
          </a:lstStyle>
          <a:p>
            <a:pPr/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>
            <a:defPPr/>
          </a:lstStyle>
          <a:p>
            <a:pPr/>
            <a:fld id="{963D4308-62F7-4AF6-8E06-388E20D1743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28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>
            <a:defPPr/>
          </a:lstStyle>
          <a:p>
            <a:pPr/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>
            <a:defPPr/>
          </a:lstStyle>
          <a:p>
            <a:pPr/>
            <a:fld id="{6A1D624A-F690-400D-A9E3-EF8B809D9FB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77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>
            <a:defPPr/>
          </a:lstStyle>
          <a:p>
            <a:pPr/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>
            <a:defPPr/>
          </a:lstStyle>
          <a:p>
            <a:pPr/>
            <a:fld id="{ED2D649C-7164-43A5-B80C-386B07D23E1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46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>
            <a:defPPr/>
          </a:lstStyle>
          <a:p>
            <a:pPr/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>
            <a:defPPr/>
          </a:lstStyle>
          <a:p>
            <a:pPr/>
            <a:fld id="{712291D2-B613-4130-BC3E-D3F1DB5328B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26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>
            <a:defPPr/>
          </a:lstStyle>
          <a:p>
            <a:pPr/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>
            <a:defPPr/>
          </a:lstStyle>
          <a:p>
            <a:pPr/>
            <a:fld id="{FB868B97-C72D-4470-8194-A2F5502D4CE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302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>
            <a:defPPr/>
          </a:lstStyle>
          <a:p>
            <a:pPr/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>
            <a:defPPr/>
          </a:lstStyle>
          <a:p>
            <a:pPr/>
            <a:fld id="{3654071C-7273-4084-B636-D5E158770D3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32325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defPPr/>
            <a:lvl1pPr algn="ctr">
              <a:defRPr sz="6000"/>
            </a:lvl1pPr>
          </a:lstStyle>
          <a:p>
            <a:pPr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defPPr/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D7C328E7-3921-466F-8A59-2AA02C455E7C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7B6E5334-A559-478C-B204-9581D92451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D7C328E7-3921-466F-8A59-2AA02C455E7C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7B6E5334-A559-478C-B204-9581D92451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defPPr/>
          </a:lstStyle>
          <a:p>
            <a:pPr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defPPr/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32978516-90B5-481D-8BD7-E515D3D4CE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3323D332-63F3-4122-8F18-0129F600C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605204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defPPr/>
          </a:lstStyle>
          <a:p>
            <a:pPr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defPPr/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32978516-90B5-481D-8BD7-E515D3D4CE0A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3323D332-63F3-4122-8F18-0129F600C0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056662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heme" Target="../theme/theme2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heme" Target="../theme/theme3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/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D7C328E7-3921-466F-8A59-2AA02C455E7C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7B6E5334-A559-478C-B204-9581D92451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/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32978516-90B5-481D-8BD7-E515D3D4CE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3323D332-63F3-4122-8F18-0129F600C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95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/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32978516-90B5-481D-8BD7-E515D3D4CE0A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3323D332-63F3-4122-8F18-0129F600C0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008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42.jpeg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2.png" /><Relationship Id="rId4" Type="http://schemas.openxmlformats.org/officeDocument/2006/relationships/image" Target="../media/image36.jpeg" /><Relationship Id="rId5" Type="http://schemas.openxmlformats.org/officeDocument/2006/relationships/image" Target="../media/image37.jpeg" /><Relationship Id="rId6" Type="http://schemas.openxmlformats.org/officeDocument/2006/relationships/image" Target="../media/image38.jpeg" /><Relationship Id="rId7" Type="http://schemas.openxmlformats.org/officeDocument/2006/relationships/image" Target="../media/image39.jpeg" /><Relationship Id="rId8" Type="http://schemas.openxmlformats.org/officeDocument/2006/relationships/image" Target="../media/image40.jpeg" /><Relationship Id="rId9" Type="http://schemas.openxmlformats.org/officeDocument/2006/relationships/image" Target="../media/image41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49.jpeg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2.png" /><Relationship Id="rId4" Type="http://schemas.openxmlformats.org/officeDocument/2006/relationships/image" Target="../media/image43.jpeg" /><Relationship Id="rId5" Type="http://schemas.openxmlformats.org/officeDocument/2006/relationships/image" Target="../media/image44.png" /><Relationship Id="rId6" Type="http://schemas.openxmlformats.org/officeDocument/2006/relationships/image" Target="../media/image45.png" /><Relationship Id="rId7" Type="http://schemas.openxmlformats.org/officeDocument/2006/relationships/image" Target="../media/image46.jpeg" /><Relationship Id="rId8" Type="http://schemas.openxmlformats.org/officeDocument/2006/relationships/image" Target="../media/image47.jpeg" /><Relationship Id="rId9" Type="http://schemas.openxmlformats.org/officeDocument/2006/relationships/image" Target="../media/image48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2.png" /><Relationship Id="rId4" Type="http://schemas.openxmlformats.org/officeDocument/2006/relationships/image" Target="../media/image50.jpeg" /><Relationship Id="rId5" Type="http://schemas.openxmlformats.org/officeDocument/2006/relationships/image" Target="../media/image51.jpeg" /><Relationship Id="rId6" Type="http://schemas.openxmlformats.org/officeDocument/2006/relationships/image" Target="../media/image52.jpeg" /><Relationship Id="rId7" Type="http://schemas.openxmlformats.org/officeDocument/2006/relationships/image" Target="../media/image53.jpeg" /><Relationship Id="rId8" Type="http://schemas.openxmlformats.org/officeDocument/2006/relationships/image" Target="../media/image54.jpeg" /><Relationship Id="rId9" Type="http://schemas.openxmlformats.org/officeDocument/2006/relationships/image" Target="../media/image55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3.jpeg" /><Relationship Id="rId3" Type="http://schemas.openxmlformats.org/officeDocument/2006/relationships/image" Target="../media/image56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2.png" /><Relationship Id="rId4" Type="http://schemas.openxmlformats.org/officeDocument/2006/relationships/image" Target="../media/image57.jpeg" /><Relationship Id="rId5" Type="http://schemas.openxmlformats.org/officeDocument/2006/relationships/image" Target="../media/image58.jpeg" /><Relationship Id="rId6" Type="http://schemas.openxmlformats.org/officeDocument/2006/relationships/image" Target="../media/image59.jpeg" /><Relationship Id="rId7" Type="http://schemas.openxmlformats.org/officeDocument/2006/relationships/image" Target="../media/image60.jpeg" /><Relationship Id="rId8" Type="http://schemas.openxmlformats.org/officeDocument/2006/relationships/image" Target="../media/image61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2.png" /><Relationship Id="rId4" Type="http://schemas.openxmlformats.org/officeDocument/2006/relationships/image" Target="../media/image62.png" /><Relationship Id="rId5" Type="http://schemas.openxmlformats.org/officeDocument/2006/relationships/image" Target="../media/image63.png" /><Relationship Id="rId6" Type="http://schemas.openxmlformats.org/officeDocument/2006/relationships/image" Target="../media/image64.png" /><Relationship Id="rId7" Type="http://schemas.openxmlformats.org/officeDocument/2006/relationships/image" Target="../media/image65.jpeg" /><Relationship Id="rId8" Type="http://schemas.openxmlformats.org/officeDocument/2006/relationships/image" Target="../media/image66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2.png" /><Relationship Id="rId4" Type="http://schemas.openxmlformats.org/officeDocument/2006/relationships/image" Target="../media/image67.jpeg" /><Relationship Id="rId5" Type="http://schemas.openxmlformats.org/officeDocument/2006/relationships/image" Target="../media/image68.jpeg" /><Relationship Id="rId6" Type="http://schemas.openxmlformats.org/officeDocument/2006/relationships/image" Target="../media/image69.jpeg" /><Relationship Id="rId7" Type="http://schemas.openxmlformats.org/officeDocument/2006/relationships/image" Target="../media/image70.jpeg" /><Relationship Id="rId8" Type="http://schemas.openxmlformats.org/officeDocument/2006/relationships/image" Target="../media/image71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2.png" /><Relationship Id="rId4" Type="http://schemas.openxmlformats.org/officeDocument/2006/relationships/image" Target="../media/image72.png" /><Relationship Id="rId5" Type="http://schemas.openxmlformats.org/officeDocument/2006/relationships/image" Target="../media/image73.png" /><Relationship Id="rId6" Type="http://schemas.openxmlformats.org/officeDocument/2006/relationships/image" Target="../media/image74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2.png" /><Relationship Id="rId4" Type="http://schemas.openxmlformats.org/officeDocument/2006/relationships/image" Target="../media/image75.jpeg" /><Relationship Id="rId5" Type="http://schemas.openxmlformats.org/officeDocument/2006/relationships/image" Target="../media/image76.jpeg" /><Relationship Id="rId6" Type="http://schemas.openxmlformats.org/officeDocument/2006/relationships/image" Target="../media/image77.jpeg" /><Relationship Id="rId7" Type="http://schemas.openxmlformats.org/officeDocument/2006/relationships/image" Target="../media/image78.jpeg" /><Relationship Id="rId8" Type="http://schemas.openxmlformats.org/officeDocument/2006/relationships/image" Target="../media/image79.jpeg" /><Relationship Id="rId9" Type="http://schemas.openxmlformats.org/officeDocument/2006/relationships/image" Target="../media/image80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3.jpeg" /><Relationship Id="rId3" Type="http://schemas.openxmlformats.org/officeDocument/2006/relationships/image" Target="../media/image81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2.png" /><Relationship Id="rId4" Type="http://schemas.openxmlformats.org/officeDocument/2006/relationships/image" Target="../media/image82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1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2.png" /><Relationship Id="rId4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10.png" /><Relationship Id="rId11" Type="http://schemas.openxmlformats.org/officeDocument/2006/relationships/image" Target="../media/image11.png" /><Relationship Id="rId12" Type="http://schemas.openxmlformats.org/officeDocument/2006/relationships/image" Target="../media/image12.png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2.png" /><Relationship Id="rId4" Type="http://schemas.openxmlformats.org/officeDocument/2006/relationships/image" Target="../media/image4.jpeg" /><Relationship Id="rId5" Type="http://schemas.openxmlformats.org/officeDocument/2006/relationships/image" Target="../media/image5.jpeg" /><Relationship Id="rId6" Type="http://schemas.openxmlformats.org/officeDocument/2006/relationships/image" Target="../media/image6.jpeg" /><Relationship Id="rId7" Type="http://schemas.openxmlformats.org/officeDocument/2006/relationships/image" Target="../media/image7.png" /><Relationship Id="rId8" Type="http://schemas.openxmlformats.org/officeDocument/2006/relationships/image" Target="../media/image8.png" /><Relationship Id="rId9" Type="http://schemas.openxmlformats.org/officeDocument/2006/relationships/image" Target="../media/image9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3.jpeg" /><Relationship Id="rId3" Type="http://schemas.openxmlformats.org/officeDocument/2006/relationships/image" Target="../media/image14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21.jpeg" /><Relationship Id="rId11" Type="http://schemas.openxmlformats.org/officeDocument/2006/relationships/image" Target="../media/image22.jpeg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2.png" /><Relationship Id="rId4" Type="http://schemas.openxmlformats.org/officeDocument/2006/relationships/image" Target="../media/image15.jpeg" /><Relationship Id="rId5" Type="http://schemas.openxmlformats.org/officeDocument/2006/relationships/image" Target="../media/image16.jpeg" /><Relationship Id="rId6" Type="http://schemas.openxmlformats.org/officeDocument/2006/relationships/image" Target="../media/image17.jpeg" /><Relationship Id="rId7" Type="http://schemas.openxmlformats.org/officeDocument/2006/relationships/image" Target="../media/image18.jpeg" /><Relationship Id="rId8" Type="http://schemas.openxmlformats.org/officeDocument/2006/relationships/image" Target="../media/image19.jpeg" /><Relationship Id="rId9" Type="http://schemas.openxmlformats.org/officeDocument/2006/relationships/image" Target="../media/image20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3.jpeg" /><Relationship Id="rId3" Type="http://schemas.openxmlformats.org/officeDocument/2006/relationships/image" Target="../media/image23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2.png" /><Relationship Id="rId4" Type="http://schemas.openxmlformats.org/officeDocument/2006/relationships/image" Target="../media/image24.jpeg" /><Relationship Id="rId5" Type="http://schemas.openxmlformats.org/officeDocument/2006/relationships/image" Target="../media/image25.jpeg" /><Relationship Id="rId6" Type="http://schemas.openxmlformats.org/officeDocument/2006/relationships/image" Target="../media/image26.jpeg" /><Relationship Id="rId7" Type="http://schemas.openxmlformats.org/officeDocument/2006/relationships/image" Target="../media/image27.jpeg" /><Relationship Id="rId8" Type="http://schemas.openxmlformats.org/officeDocument/2006/relationships/image" Target="../media/image28.jpeg" /><Relationship Id="rId9" Type="http://schemas.openxmlformats.org/officeDocument/2006/relationships/image" Target="../media/image29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2.png" /><Relationship Id="rId4" Type="http://schemas.openxmlformats.org/officeDocument/2006/relationships/image" Target="../media/image30.jpeg" /><Relationship Id="rId5" Type="http://schemas.openxmlformats.org/officeDocument/2006/relationships/image" Target="../media/image31.jpeg" /><Relationship Id="rId6" Type="http://schemas.openxmlformats.org/officeDocument/2006/relationships/image" Target="../media/image32.jpeg" /><Relationship Id="rId7" Type="http://schemas.openxmlformats.org/officeDocument/2006/relationships/image" Target="../media/image33.jpeg" /><Relationship Id="rId8" Type="http://schemas.openxmlformats.org/officeDocument/2006/relationships/image" Target="../media/image34.jpeg" /><Relationship Id="rId9" Type="http://schemas.openxmlformats.org/officeDocument/2006/relationships/image" Target="../media/image35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ru-RU"/>
          </a:p>
        </p:txBody>
      </p:sp>
      <p:pic>
        <p:nvPicPr>
          <p:cNvPr id="6" name="Рисунок 5" descr="Изображение выглядит как Шрифт, текст, Графика, логотип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7943" y="363168"/>
            <a:ext cx="880199" cy="17019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3760" y="370736"/>
            <a:ext cx="9954183" cy="720197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 algn="ctr">
              <a:lnSpc>
                <a:spcPct val="100000"/>
              </a:lnSpc>
            </a:pPr>
            <a:r>
              <a:rPr lang="ru-RU" altLang="ru-RU" sz="1600" b="1" ker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Times New Roman" panose="02020603050405020304" pitchFamily="18" charset="0"/>
              </a:rPr>
              <a:t>Муниципальное автономное дошкольное образовательное учреждение детский сад № 63 «Журавлик» комбинированного вида Киселевского городского округа</a:t>
            </a:r>
            <a:br>
              <a:rPr lang="ru-RU" altLang="ru-RU" sz="2400" ker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+mj-cs"/>
              </a:rPr>
            </a:br>
            <a:endParaRPr lang="ru-RU" sz="2800" b="1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endParaRPr lang="ru-RU" sz="3600" b="1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altLang="ru-RU" sz="3600" b="1" ker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+mj-cs"/>
              </a:rPr>
              <a:t>«Проектирование и планирование организации деятельности детского объединения Движения Первых в ДОО»</a:t>
            </a:r>
          </a:p>
          <a:p>
            <a:pPr algn="r">
              <a:lnSpc>
                <a:spcPct val="150000"/>
              </a:lnSpc>
            </a:pPr>
            <a:endParaRPr lang="ru-RU" altLang="ru-RU" sz="1600" b="1" kern="0">
              <a:solidFill>
                <a:srgbClr val="002060"/>
              </a:solidFill>
              <a:latin typeface="Arial" panose="020b0604020202020204" pitchFamily="34" charset="0"/>
              <a:ea typeface="+mj-ea"/>
              <a:cs typeface="+mj-cs"/>
            </a:endParaRPr>
          </a:p>
          <a:p>
            <a:pPr algn="r">
              <a:lnSpc>
                <a:spcPct val="150000"/>
              </a:lnSpc>
            </a:pPr>
            <a:r>
              <a:rPr lang="ru-RU" altLang="ru-RU" sz="1600" b="1" ker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+mj-cs"/>
              </a:rPr>
              <a:t>Составитель: Кузнецова Наталья Евгеньевна, </a:t>
            </a:r>
            <a:br>
              <a:rPr lang="ru-RU" altLang="ru-RU" sz="1600" b="1" ker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+mj-cs"/>
              </a:rPr>
            </a:br>
            <a:r>
              <a:rPr lang="ru-RU" altLang="ru-RU" sz="1600" b="1" ker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+mj-cs"/>
              </a:rPr>
              <a:t>                                             воспитатель</a:t>
            </a:r>
          </a:p>
          <a:p>
            <a:pPr algn="ctr">
              <a:lnSpc>
                <a:spcPct val="150000"/>
              </a:lnSpc>
            </a:pPr>
            <a:endParaRPr lang="ru-RU" altLang="ru-RU" sz="1600" b="1" kern="0">
              <a:solidFill>
                <a:srgbClr val="002060"/>
              </a:solidFill>
              <a:latin typeface="Arial" panose="020b0604020202020204" pitchFamily="34" charset="0"/>
              <a:ea typeface="+mj-ea"/>
              <a:cs typeface="+mj-cs"/>
            </a:endParaRPr>
          </a:p>
          <a:p>
            <a:pPr algn="ctr">
              <a:lnSpc>
                <a:spcPct val="150000"/>
              </a:lnSpc>
            </a:pPr>
            <a:endParaRPr lang="ru-RU" altLang="ru-RU" sz="1600" b="1" kern="0">
              <a:solidFill>
                <a:srgbClr val="002060"/>
              </a:solidFill>
              <a:latin typeface="Arial" panose="020b0604020202020204" pitchFamily="34" charset="0"/>
              <a:ea typeface="+mj-ea"/>
              <a:cs typeface="+mj-cs"/>
            </a:endParaRPr>
          </a:p>
          <a:p>
            <a:pPr algn="ctr">
              <a:lnSpc>
                <a:spcPct val="150000"/>
              </a:lnSpc>
            </a:pPr>
            <a:r>
              <a:rPr lang="ru-RU" altLang="ru-RU" sz="1600" b="1" ker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+mj-cs"/>
              </a:rPr>
              <a:t>Киселевск, 2024 г.                  </a:t>
            </a:r>
            <a:br>
              <a:rPr lang="ru-RU" altLang="ru-RU" sz="1600" b="1" ker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+mj-cs"/>
              </a:rPr>
            </a:br>
            <a:endParaRPr lang="ru-RU" sz="2800" b="1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-80878"/>
            <a:ext cx="12192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kumimoji="0" lang="ru-RU" sz="1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912" y="322639"/>
            <a:ext cx="108632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kumimoji="0" lang="ru-RU" sz="3200" b="1" i="0" u="none" strike="noStrike" kern="1200" cap="none" spc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Направление - Волонтёрство и Добровольчество: «Благо твори!»</a:t>
            </a:r>
          </a:p>
        </p:txBody>
      </p:sp>
      <p:pic>
        <p:nvPicPr>
          <p:cNvPr id="13" name="Рисунок 12" descr="Изображение выглядит как Шрифт, текст, Графика, логотип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7300" y="232540"/>
            <a:ext cx="450500" cy="871079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 noEditPoints="1"/>
          </p:cNvSpPr>
          <p:nvPr>
            <p:ph type="title"/>
          </p:nvPr>
        </p:nvSpPr>
        <p:spPr>
          <a:xfrm>
            <a:off x="1290320" y="1686559"/>
            <a:ext cx="9042400" cy="650367"/>
          </a:xfrm>
        </p:spPr>
        <p:txBody>
          <a:bodyPr>
            <a:noAutofit/>
          </a:bodyPr>
          <a:lstStyle>
            <a:defPPr/>
          </a:lstStyle>
          <a:p>
            <a:pPr marL="182563" marR="266700" indent="-90488" algn="ctr" defTabSz="950913">
              <a:spcBef>
                <a:spcPts val="455"/>
              </a:spcBef>
              <a:tabLst>
                <a:tab pos="4398963"/>
              </a:tabLst>
            </a:pPr>
            <a:br>
              <a:rPr lang="ru-RU" sz="2400" b="1" u="sng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400" b="1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Объект 2"/>
          <p:cNvSpPr txBox="1"/>
          <p:nvPr/>
        </p:nvSpPr>
        <p:spPr>
          <a:xfrm>
            <a:off x="741989" y="3363741"/>
            <a:ext cx="5184718" cy="1853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/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2653E3"/>
              </a:buClr>
              <a:buSzTx/>
              <a:buFont typeface="Arial" panose="020b0604020202020204" pitchFamily="34" charset="0"/>
              <a:buChar char="•"/>
            </a:pPr>
            <a:endParaRPr kumimoji="0" lang="ru-RU" sz="2000" b="0" i="0" u="none" strike="noStrike" kern="1200" cap="none" spc="0" baseline="0" noProof="0">
              <a:ln>
                <a:noFill/>
              </a:ln>
              <a:solidFill>
                <a:srgbClr val="002060"/>
              </a:solidFill>
              <a:effectLst/>
              <a:uLn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945" y="1314368"/>
            <a:ext cx="2970999" cy="2419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2832" y="1216974"/>
            <a:ext cx="2304967" cy="3073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0673" y="1399857"/>
            <a:ext cx="2373608" cy="3164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9712" y="3850794"/>
            <a:ext cx="2194745" cy="2926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945" y="3968703"/>
            <a:ext cx="3354412" cy="2515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rcRect l="5231" t="69375" r="5367"/>
          <a:stretch>
            <a:fillRect/>
          </a:stretch>
        </p:blipFill>
        <p:spPr>
          <a:xfrm>
            <a:off x="8201064" y="4678023"/>
            <a:ext cx="3740904" cy="1806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4"/>
          <p:cNvSpPr/>
          <p:nvPr/>
        </p:nvSpPr>
        <p:spPr>
          <a:xfrm>
            <a:off x="3013446" y="6051689"/>
            <a:ext cx="2678173" cy="6503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400" b="1">
                <a:solidFill>
                  <a:srgbClr val="002060"/>
                </a:solidFill>
              </a:rPr>
              <a:t>День благотворительности "Подарок книгу для коррекции зрения"</a:t>
            </a:r>
          </a:p>
        </p:txBody>
      </p:sp>
      <p:sp>
        <p:nvSpPr>
          <p:cNvPr id="20" name="Прямоугольник 14"/>
          <p:cNvSpPr/>
          <p:nvPr/>
        </p:nvSpPr>
        <p:spPr>
          <a:xfrm>
            <a:off x="7261458" y="6255996"/>
            <a:ext cx="3003304" cy="3361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400" b="1">
                <a:solidFill>
                  <a:srgbClr val="002060"/>
                </a:solidFill>
              </a:rPr>
              <a:t>Трудовая деятельность на участке</a:t>
            </a:r>
          </a:p>
        </p:txBody>
      </p:sp>
      <p:sp>
        <p:nvSpPr>
          <p:cNvPr id="21" name="Прямоугольник 14"/>
          <p:cNvSpPr/>
          <p:nvPr/>
        </p:nvSpPr>
        <p:spPr>
          <a:xfrm>
            <a:off x="7261458" y="4302660"/>
            <a:ext cx="4753232" cy="262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400" b="1">
                <a:solidFill>
                  <a:srgbClr val="002060"/>
                </a:solidFill>
              </a:rPr>
              <a:t>Всероссийская акция " Единый день посадки деревьев"</a:t>
            </a:r>
          </a:p>
        </p:txBody>
      </p:sp>
      <p:sp>
        <p:nvSpPr>
          <p:cNvPr id="22" name="Прямоугольник 14"/>
          <p:cNvSpPr/>
          <p:nvPr/>
        </p:nvSpPr>
        <p:spPr>
          <a:xfrm>
            <a:off x="617378" y="3548776"/>
            <a:ext cx="2020350" cy="3020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400" b="1">
                <a:solidFill>
                  <a:srgbClr val="002060"/>
                </a:solidFill>
              </a:rPr>
              <a:t>Акция "Покорми птиц"</a:t>
            </a:r>
          </a:p>
        </p:txBody>
      </p:sp>
      <p:pic>
        <p:nvPicPr>
          <p:cNvPr id="24" name="Рисунок 4"/>
          <p:cNvPicPr>
            <a:picLocks noChangeAspect="1"/>
          </p:cNvPicPr>
          <p:nvPr/>
        </p:nvPicPr>
        <p:blipFill>
          <a:blip r:embed="rId10"/>
          <a:srcRect r="9085"/>
          <a:stretch>
            <a:fillRect/>
          </a:stretch>
        </p:blipFill>
        <p:spPr>
          <a:xfrm>
            <a:off x="3334349" y="1399858"/>
            <a:ext cx="2970999" cy="2450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Прямоугольник 14"/>
          <p:cNvSpPr/>
          <p:nvPr/>
        </p:nvSpPr>
        <p:spPr>
          <a:xfrm>
            <a:off x="5544641" y="3212622"/>
            <a:ext cx="1521413" cy="3361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400" b="1">
                <a:solidFill>
                  <a:srgbClr val="002060"/>
                </a:solidFill>
              </a:rPr>
              <a:t>Субботник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kumimoji="0" lang="ru-RU" sz="1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912" y="322639"/>
            <a:ext cx="10863216" cy="106728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kumimoji="0" lang="ru-RU" sz="3200" b="1" i="0" u="none" strike="noStrike" kern="1200" cap="none" spc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Направление -  Патриотизм и Историческая Память: «Служи Отечеству!»</a:t>
            </a:r>
          </a:p>
        </p:txBody>
      </p:sp>
      <p:pic>
        <p:nvPicPr>
          <p:cNvPr id="13" name="Рисунок 12" descr="Изображение выглядит как Шрифт, текст, Графика, логотип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7300" y="232540"/>
            <a:ext cx="450500" cy="871079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 noEditPoints="1"/>
          </p:cNvSpPr>
          <p:nvPr>
            <p:ph type="title"/>
          </p:nvPr>
        </p:nvSpPr>
        <p:spPr>
          <a:xfrm>
            <a:off x="1290320" y="1686559"/>
            <a:ext cx="9042400" cy="650367"/>
          </a:xfrm>
        </p:spPr>
        <p:txBody>
          <a:bodyPr>
            <a:noAutofit/>
          </a:bodyPr>
          <a:lstStyle>
            <a:defPPr/>
          </a:lstStyle>
          <a:p>
            <a:pPr marL="182563" marR="266700" indent="-90488" algn="ctr" defTabSz="950913">
              <a:spcBef>
                <a:spcPts val="455"/>
              </a:spcBef>
              <a:tabLst>
                <a:tab pos="4398963"/>
              </a:tabLst>
            </a:pPr>
            <a:br>
              <a:rPr lang="ru-RU" sz="2400" b="1" u="sng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400" b="1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Объект 2"/>
          <p:cNvSpPr txBox="1"/>
          <p:nvPr/>
        </p:nvSpPr>
        <p:spPr>
          <a:xfrm>
            <a:off x="741989" y="3363741"/>
            <a:ext cx="5184718" cy="1853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/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2653E3"/>
              </a:buClr>
              <a:buSzTx/>
              <a:buFont typeface="Arial" panose="020b0604020202020204" pitchFamily="34" charset="0"/>
              <a:buChar char="•"/>
            </a:pPr>
            <a:endParaRPr kumimoji="0" lang="ru-RU" sz="2000" b="0" i="0" u="none" strike="noStrike" kern="1200" cap="none" spc="0" baseline="0" noProof="0">
              <a:ln>
                <a:noFill/>
              </a:ln>
              <a:solidFill>
                <a:srgbClr val="002060"/>
              </a:solidFill>
              <a:effectLst/>
              <a:uLn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Объект 2"/>
          <p:cNvSpPr txBox="1"/>
          <p:nvPr/>
        </p:nvSpPr>
        <p:spPr>
          <a:xfrm>
            <a:off x="811850" y="2882044"/>
            <a:ext cx="5184718" cy="21733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/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2653E3"/>
              </a:buClr>
              <a:buSzTx/>
              <a:buFont typeface="Arial" panose="020b0604020202020204" pitchFamily="34" charset="0"/>
              <a:buChar char="•"/>
            </a:pPr>
            <a:endParaRPr kumimoji="0" lang="ru-RU" sz="2800" b="1" i="0" u="none" strike="noStrike" kern="1200" cap="none" spc="0" baseline="0" noProof="0">
              <a:ln>
                <a:noFill/>
              </a:ln>
              <a:solidFill>
                <a:srgbClr val="002060"/>
              </a:solidFill>
              <a:effectLst/>
              <a:uLn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rcRect t="5092"/>
          <a:stretch>
            <a:fillRect/>
          </a:stretch>
        </p:blipFill>
        <p:spPr>
          <a:xfrm>
            <a:off x="3183124" y="1456964"/>
            <a:ext cx="2323801" cy="2940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748" y="1314907"/>
            <a:ext cx="2602530" cy="27812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6747" y="1314907"/>
            <a:ext cx="2783891" cy="2653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4"/>
          <p:cNvSpPr/>
          <p:nvPr/>
        </p:nvSpPr>
        <p:spPr>
          <a:xfrm>
            <a:off x="8849373" y="3922255"/>
            <a:ext cx="3018427" cy="3246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200" b="1">
                <a:solidFill>
                  <a:srgbClr val="002060"/>
                </a:solidFill>
              </a:rPr>
              <a:t>Т</a:t>
            </a:r>
            <a:r>
              <a:rPr lang="ru-RU" sz="1400" b="1">
                <a:solidFill>
                  <a:srgbClr val="002060"/>
                </a:solidFill>
              </a:rPr>
              <a:t>ворческие встречи с ветеранами</a:t>
            </a:r>
            <a:r>
              <a:rPr lang="ru-RU" sz="1200" b="1">
                <a:solidFill>
                  <a:srgbClr val="002060"/>
                </a:solidFill>
              </a:rPr>
              <a:t> </a:t>
            </a:r>
            <a:r>
              <a:rPr lang="ru-RU" sz="1400" b="1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0" name="Прямоугольник 14"/>
          <p:cNvSpPr/>
          <p:nvPr/>
        </p:nvSpPr>
        <p:spPr>
          <a:xfrm>
            <a:off x="3404209" y="4397575"/>
            <a:ext cx="2323801" cy="3444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400" b="1">
                <a:solidFill>
                  <a:srgbClr val="002060"/>
                </a:solidFill>
              </a:rPr>
              <a:t>Акция  "Своих не бросаем"</a:t>
            </a:r>
          </a:p>
        </p:txBody>
      </p:sp>
      <p:sp>
        <p:nvSpPr>
          <p:cNvPr id="21" name="Прямоугольник 14"/>
          <p:cNvSpPr/>
          <p:nvPr/>
        </p:nvSpPr>
        <p:spPr>
          <a:xfrm>
            <a:off x="164697" y="4096162"/>
            <a:ext cx="3018427" cy="3014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400" b="1">
                <a:solidFill>
                  <a:srgbClr val="002060"/>
                </a:solidFill>
              </a:rPr>
              <a:t>Музей Боевой и  трудовой славы</a:t>
            </a:r>
          </a:p>
        </p:txBody>
      </p:sp>
      <p:pic>
        <p:nvPicPr>
          <p:cNvPr id="22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5317" y="4397575"/>
            <a:ext cx="3204659" cy="2317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30390" y="4246868"/>
            <a:ext cx="3291546" cy="2468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14"/>
          <p:cNvPicPr>
            <a:picLocks noChangeAspect="1"/>
          </p:cNvPicPr>
          <p:nvPr/>
        </p:nvPicPr>
        <p:blipFill>
          <a:blip r:embed="rId9"/>
          <a:srcRect b="6925"/>
          <a:stretch>
            <a:fillRect/>
          </a:stretch>
        </p:blipFill>
        <p:spPr>
          <a:xfrm>
            <a:off x="5728010" y="1389928"/>
            <a:ext cx="3273589" cy="2285161"/>
          </a:xfrm>
          <a:prstGeom prst="rect">
            <a:avLst/>
          </a:prstGeom>
        </p:spPr>
      </p:pic>
      <p:pic>
        <p:nvPicPr>
          <p:cNvPr id="25" name="Рисунок 15"/>
          <p:cNvPicPr>
            <a:picLocks noChangeAspect="1"/>
          </p:cNvPicPr>
          <p:nvPr/>
        </p:nvPicPr>
        <p:blipFill>
          <a:blip r:embed="rId10"/>
          <a:srcRect l="-1978" t="3481" r="20233" b="-3481"/>
          <a:stretch>
            <a:fillRect/>
          </a:stretch>
        </p:blipFill>
        <p:spPr>
          <a:xfrm rot="5400000">
            <a:off x="5689905" y="3796704"/>
            <a:ext cx="3031408" cy="2788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Прямоугольник 14"/>
          <p:cNvSpPr/>
          <p:nvPr/>
        </p:nvSpPr>
        <p:spPr>
          <a:xfrm>
            <a:off x="3778282" y="5963138"/>
            <a:ext cx="2323801" cy="3444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400" b="1">
                <a:solidFill>
                  <a:srgbClr val="002060"/>
                </a:solidFill>
              </a:rPr>
              <a:t>Участие в мероприятиях 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kumimoji="0" lang="ru-RU" sz="1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959" y="134435"/>
            <a:ext cx="110371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kumimoji="0" lang="ru-RU" sz="3200" b="1" i="0" u="none" strike="noStrike" kern="1200" cap="none" spc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Направление -  Спорт: «Достигай и побеждай!»</a:t>
            </a:r>
          </a:p>
        </p:txBody>
      </p:sp>
      <p:pic>
        <p:nvPicPr>
          <p:cNvPr id="13" name="Рисунок 12" descr="Изображение выглядит как Шрифт, текст, Графика, логотип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7300" y="232540"/>
            <a:ext cx="450500" cy="871079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 noEditPoints="1"/>
          </p:cNvSpPr>
          <p:nvPr>
            <p:ph type="title"/>
          </p:nvPr>
        </p:nvSpPr>
        <p:spPr>
          <a:xfrm>
            <a:off x="1290320" y="1686559"/>
            <a:ext cx="9042400" cy="650367"/>
          </a:xfrm>
        </p:spPr>
        <p:txBody>
          <a:bodyPr>
            <a:noAutofit/>
          </a:bodyPr>
          <a:lstStyle>
            <a:defPPr/>
          </a:lstStyle>
          <a:p>
            <a:pPr marL="182563" marR="266700" indent="-90488" algn="ctr" defTabSz="950913">
              <a:spcBef>
                <a:spcPts val="455"/>
              </a:spcBef>
              <a:tabLst>
                <a:tab pos="4398963"/>
              </a:tabLst>
            </a:pPr>
            <a:br>
              <a:rPr lang="ru-RU" sz="2400" b="1" u="sng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400" b="1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Объект 2"/>
          <p:cNvSpPr txBox="1"/>
          <p:nvPr/>
        </p:nvSpPr>
        <p:spPr>
          <a:xfrm>
            <a:off x="741989" y="3363741"/>
            <a:ext cx="5184718" cy="1853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/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2653E3"/>
              </a:buClr>
              <a:buSzTx/>
              <a:buFont typeface="Arial" panose="020b0604020202020204" pitchFamily="34" charset="0"/>
              <a:buChar char="•"/>
            </a:pPr>
            <a:endParaRPr kumimoji="0" lang="ru-RU" sz="2000" b="0" i="0" u="none" strike="noStrike" kern="1200" cap="none" spc="0" baseline="0" noProof="0">
              <a:ln>
                <a:noFill/>
              </a:ln>
              <a:solidFill>
                <a:srgbClr val="002060"/>
              </a:solidFill>
              <a:effectLst/>
              <a:uLn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Объект 2"/>
          <p:cNvSpPr txBox="1"/>
          <p:nvPr/>
        </p:nvSpPr>
        <p:spPr>
          <a:xfrm>
            <a:off x="826972" y="2882045"/>
            <a:ext cx="5184718" cy="21733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/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2653E3"/>
              </a:buClr>
              <a:buSzTx/>
              <a:buFont typeface="Arial" panose="020b0604020202020204" pitchFamily="34" charset="0"/>
              <a:buChar char="•"/>
            </a:pPr>
            <a:endParaRPr kumimoji="0" lang="ru-RU" sz="2800" b="1" i="0" u="none" strike="noStrike" kern="1200" cap="none" spc="0" baseline="0" noProof="0">
              <a:ln>
                <a:noFill/>
              </a:ln>
              <a:solidFill>
                <a:srgbClr val="002060"/>
              </a:solidFill>
              <a:effectLst/>
              <a:uLnTx/>
              <a:latin typeface="Calibri"/>
              <a:ea typeface="+mn-ea"/>
              <a:cs typeface="+mn-cs"/>
            </a:endParaRPr>
          </a:p>
        </p:txBody>
      </p:sp>
      <p:pic>
        <p:nvPicPr>
          <p:cNvPr id="19" name="Рисунок 1"/>
          <p:cNvPicPr>
            <a:picLocks noChangeAspect="1"/>
          </p:cNvPicPr>
          <p:nvPr/>
        </p:nvPicPr>
        <p:blipFill>
          <a:blip r:embed="rId4"/>
          <a:srcRect l="1652" t="1842" r="2249" b="51294"/>
          <a:stretch>
            <a:fillRect/>
          </a:stretch>
        </p:blipFill>
        <p:spPr>
          <a:xfrm>
            <a:off x="105527" y="1120140"/>
            <a:ext cx="4833397" cy="2500464"/>
          </a:xfrm>
          <a:prstGeom prst="rect">
            <a:avLst/>
          </a:prstGeom>
        </p:spPr>
      </p:pic>
      <p:pic>
        <p:nvPicPr>
          <p:cNvPr id="22" name="Рисунок 2"/>
          <p:cNvPicPr>
            <a:picLocks noChangeAspect="1"/>
          </p:cNvPicPr>
          <p:nvPr/>
        </p:nvPicPr>
        <p:blipFill>
          <a:blip r:embed="rId5"/>
          <a:srcRect l="50992" t="2423" r="2395" b="65926"/>
          <a:stretch>
            <a:fillRect/>
          </a:stretch>
        </p:blipFill>
        <p:spPr>
          <a:xfrm>
            <a:off x="191947" y="3968704"/>
            <a:ext cx="3481211" cy="2363790"/>
          </a:xfrm>
          <a:prstGeom prst="rect">
            <a:avLst/>
          </a:prstGeom>
        </p:spPr>
      </p:pic>
      <p:sp>
        <p:nvSpPr>
          <p:cNvPr id="23" name="Прямоугольник 14"/>
          <p:cNvSpPr/>
          <p:nvPr/>
        </p:nvSpPr>
        <p:spPr>
          <a:xfrm>
            <a:off x="292959" y="5857174"/>
            <a:ext cx="2268699" cy="4753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400" b="1">
                <a:solidFill>
                  <a:srgbClr val="002060"/>
                </a:solidFill>
              </a:rPr>
              <a:t>Спортивный марафон</a:t>
            </a:r>
          </a:p>
        </p:txBody>
      </p:sp>
      <p:sp>
        <p:nvSpPr>
          <p:cNvPr id="24" name="Прямоугольник 14"/>
          <p:cNvSpPr/>
          <p:nvPr/>
        </p:nvSpPr>
        <p:spPr>
          <a:xfrm>
            <a:off x="8911354" y="3313365"/>
            <a:ext cx="2097604" cy="3745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400" b="1">
                <a:solidFill>
                  <a:srgbClr val="002060"/>
                </a:solidFill>
              </a:rPr>
              <a:t>"Мы готовы к ГТО</a:t>
            </a:r>
          </a:p>
        </p:txBody>
      </p:sp>
      <p:sp>
        <p:nvSpPr>
          <p:cNvPr id="25" name="Прямоугольник 14"/>
          <p:cNvSpPr/>
          <p:nvPr/>
        </p:nvSpPr>
        <p:spPr>
          <a:xfrm>
            <a:off x="5593711" y="6243596"/>
            <a:ext cx="2225412" cy="4753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400" b="1">
                <a:solidFill>
                  <a:srgbClr val="002060"/>
                </a:solidFill>
              </a:rPr>
              <a:t>Кузбасская дошкольная спортивная лига</a:t>
            </a:r>
          </a:p>
        </p:txBody>
      </p:sp>
      <p:sp>
        <p:nvSpPr>
          <p:cNvPr id="26" name="Прямоугольник 14"/>
          <p:cNvSpPr/>
          <p:nvPr/>
        </p:nvSpPr>
        <p:spPr>
          <a:xfrm>
            <a:off x="105527" y="3262989"/>
            <a:ext cx="2222089" cy="4753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400" b="1">
                <a:solidFill>
                  <a:srgbClr val="002060"/>
                </a:solidFill>
              </a:rPr>
              <a:t>Акция "1000 шагов"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7241" y="3870331"/>
            <a:ext cx="3685309" cy="27639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rcRect r="24385"/>
          <a:stretch>
            <a:fillRect/>
          </a:stretch>
        </p:blipFill>
        <p:spPr>
          <a:xfrm rot="5400000">
            <a:off x="8798953" y="753933"/>
            <a:ext cx="2536238" cy="25156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0553" y="1201724"/>
            <a:ext cx="3231729" cy="2423797"/>
          </a:xfrm>
          <a:prstGeom prst="rect">
            <a:avLst/>
          </a:prstGeom>
        </p:spPr>
      </p:pic>
      <p:pic>
        <p:nvPicPr>
          <p:cNvPr id="27" name="Рисунок 6"/>
          <p:cNvPicPr>
            <a:picLocks noChangeAspect="1"/>
          </p:cNvPicPr>
          <p:nvPr/>
        </p:nvPicPr>
        <p:blipFill>
          <a:blip r:embed="rId9"/>
          <a:srcRect b="18298"/>
          <a:stretch>
            <a:fillRect/>
          </a:stretch>
        </p:blipFill>
        <p:spPr>
          <a:xfrm>
            <a:off x="3773281" y="3738308"/>
            <a:ext cx="3845750" cy="23565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87937" y="1812939"/>
            <a:ext cx="6400800" cy="1752600"/>
          </a:xfrm>
        </p:spPr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1026" name="Picture 2" descr="D:\Desktop\застав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6337" y="-1400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79577" y="332656"/>
            <a:ext cx="77331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ru-RU" altLang="ru-RU" b="1" kern="0">
                <a:solidFill>
                  <a:prstClr val="white"/>
                </a:solidFill>
                <a:latin typeface="Calibri"/>
                <a:cs typeface="Times New Roman" panose="02020603050405020304" pitchFamily="18" charset="0"/>
              </a:rPr>
              <a:t>                 Муниципальное автономное дошкольное образовательное </a:t>
            </a:r>
          </a:p>
          <a:p>
            <a:pPr algn="ctr"/>
            <a:r>
              <a:rPr lang="ru-RU" altLang="ru-RU" b="1" kern="0">
                <a:solidFill>
                  <a:prstClr val="white"/>
                </a:solidFill>
                <a:latin typeface="Calibri"/>
                <a:cs typeface="Times New Roman" panose="02020603050405020304" pitchFamily="18" charset="0"/>
              </a:rPr>
              <a:t>учреждение детский сад № 63 «Журавлик»</a:t>
            </a:r>
          </a:p>
          <a:p>
            <a:pPr algn="ctr"/>
            <a:r>
              <a:rPr lang="ru-RU" altLang="ru-RU" b="1" kern="0">
                <a:solidFill>
                  <a:prstClr val="white"/>
                </a:solidFill>
                <a:latin typeface="Calibri"/>
                <a:cs typeface="Times New Roman" panose="02020603050405020304" pitchFamily="18" charset="0"/>
              </a:rPr>
              <a:t> комбинированного вида </a:t>
            </a:r>
          </a:p>
          <a:p>
            <a:pPr/>
            <a:r>
              <a:rPr lang="ru-RU" altLang="ru-RU" b="1" kern="0">
                <a:solidFill>
                  <a:prstClr val="white"/>
                </a:solidFill>
                <a:latin typeface="Calibri"/>
                <a:cs typeface="Times New Roman" panose="02020603050405020304" pitchFamily="18" charset="0"/>
              </a:rPr>
              <a:t>                                 Киселевского городского округа</a:t>
            </a:r>
            <a:br>
              <a:rPr lang="ru-RU" altLang="ru-RU" sz="2800" kern="0">
                <a:solidFill>
                  <a:prstClr val="white"/>
                </a:solidFill>
                <a:latin typeface="Calibri"/>
              </a:rPr>
            </a:br>
            <a:r>
              <a:rPr lang="ru-RU" altLang="ru-RU" b="1" kern="0">
                <a:solidFill>
                  <a:prstClr val="white"/>
                </a:solidFill>
                <a:latin typeface="Calibri"/>
                <a:cs typeface="Times New Roman" panose="02020603050405020304" pitchFamily="18" charset="0"/>
              </a:rPr>
              <a:t>                           </a:t>
            </a:r>
          </a:p>
          <a:p>
            <a:pPr algn="ctr"/>
            <a:r>
              <a:rPr lang="ru-RU" altLang="ru-RU" b="1" kern="0">
                <a:solidFill>
                  <a:prstClr val="white"/>
                </a:solidFill>
                <a:latin typeface="Calibri"/>
                <a:cs typeface="Times New Roman" panose="02020603050405020304" pitchFamily="18" charset="0"/>
              </a:rPr>
              <a:t>     </a:t>
            </a:r>
            <a:endParaRPr lang="ru-RU" sz="3200" b="1">
              <a:solidFill>
                <a:prstClr val="white"/>
              </a:solidFill>
              <a:latin typeface="Calibr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59896" y="6165304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ru-RU" sz="2000" b="1">
                <a:solidFill>
                  <a:srgbClr val="002060"/>
                </a:solidFill>
                <a:latin typeface="Calibri"/>
              </a:rPr>
              <a:t>2025 год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11624" y="2492897"/>
            <a:ext cx="6336705" cy="274730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2400" b="1">
                <a:solidFill>
                  <a:srgbClr val="002060"/>
                </a:solidFill>
                <a:latin typeface="Calibri"/>
              </a:rPr>
              <a:t>ТАНЦЕВАЛЬАЯ РИТМИКА</a:t>
            </a:r>
          </a:p>
          <a:p>
            <a:pPr algn="ctr"/>
            <a:endParaRPr lang="ru-RU" sz="2400" b="1">
              <a:solidFill>
                <a:srgbClr val="002060"/>
              </a:solidFill>
              <a:latin typeface="Calibri"/>
            </a:endParaRPr>
          </a:p>
          <a:p>
            <a:pPr algn="ctr"/>
            <a:r>
              <a:rPr lang="ru-RU" sz="2400" b="1">
                <a:solidFill>
                  <a:srgbClr val="002060"/>
                </a:solidFill>
                <a:latin typeface="Calibri"/>
              </a:rPr>
              <a:t>СТУДИЯ «Ритмишка»</a:t>
            </a:r>
          </a:p>
          <a:p>
            <a:pPr algn="ctr"/>
            <a:endParaRPr lang="ru-RU" sz="2400" b="1">
              <a:solidFill>
                <a:srgbClr val="002060"/>
              </a:solidFill>
              <a:latin typeface="Calibri"/>
            </a:endParaRPr>
          </a:p>
          <a:p>
            <a:pPr algn="r"/>
            <a:r>
              <a:rPr lang="ru-RU" sz="2400" b="1">
                <a:solidFill>
                  <a:srgbClr val="002060"/>
                </a:solidFill>
                <a:latin typeface="Calibri"/>
              </a:rPr>
              <a:t>Воспитатель: Воропаева И.И.</a:t>
            </a:r>
            <a:endParaRPr lang="ru-RU" sz="2800" b="1"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4" name="Picture 2" descr="D:\Desktop\для вставки ОД\ритми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04313" y="1124745"/>
            <a:ext cx="1478769" cy="984449"/>
          </a:xfrm>
          <a:prstGeom prst="ellipse">
            <a:avLst/>
          </a:prstGeom>
          <a:ln w="63500" cap="rnd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576026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kumimoji="0" lang="ru-RU" sz="1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912" y="322639"/>
            <a:ext cx="108632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kumimoji="0" lang="ru-RU" sz="3200" b="1" i="0" u="none" strike="noStrike" kern="1200" cap="none" spc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Направление -  Здоровый Образ Жизни: «Будь здоров!»</a:t>
            </a:r>
          </a:p>
        </p:txBody>
      </p:sp>
      <p:pic>
        <p:nvPicPr>
          <p:cNvPr id="13" name="Рисунок 12" descr="Изображение выглядит как Шрифт, текст, Графика, логотип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7300" y="232540"/>
            <a:ext cx="450500" cy="871079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 noEditPoints="1"/>
          </p:cNvSpPr>
          <p:nvPr>
            <p:ph type="title"/>
          </p:nvPr>
        </p:nvSpPr>
        <p:spPr>
          <a:xfrm>
            <a:off x="1290320" y="1686559"/>
            <a:ext cx="9042400" cy="650367"/>
          </a:xfrm>
        </p:spPr>
        <p:txBody>
          <a:bodyPr>
            <a:noAutofit/>
          </a:bodyPr>
          <a:lstStyle>
            <a:defPPr/>
          </a:lstStyle>
          <a:p>
            <a:pPr marL="182563" marR="266700" indent="-90488" algn="ctr" defTabSz="950913">
              <a:spcBef>
                <a:spcPts val="455"/>
              </a:spcBef>
              <a:tabLst>
                <a:tab pos="4398963"/>
              </a:tabLst>
            </a:pPr>
            <a:br>
              <a:rPr lang="ru-RU" sz="2400" b="1" u="sng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400" b="1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Объект 2"/>
          <p:cNvSpPr txBox="1"/>
          <p:nvPr/>
        </p:nvSpPr>
        <p:spPr>
          <a:xfrm>
            <a:off x="741989" y="3363741"/>
            <a:ext cx="5184718" cy="1853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/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2653E3"/>
              </a:buClr>
              <a:buSzTx/>
              <a:buFont typeface="Arial" panose="020b0604020202020204" pitchFamily="34" charset="0"/>
              <a:buChar char="•"/>
            </a:pPr>
            <a:endParaRPr kumimoji="0" lang="ru-RU" sz="2000" b="0" i="0" u="none" strike="noStrike" kern="1200" cap="none" spc="0" baseline="0" noProof="0">
              <a:ln>
                <a:noFill/>
              </a:ln>
              <a:solidFill>
                <a:srgbClr val="002060"/>
              </a:solidFill>
              <a:effectLst/>
              <a:uLn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Объект 2"/>
          <p:cNvSpPr txBox="1"/>
          <p:nvPr/>
        </p:nvSpPr>
        <p:spPr>
          <a:xfrm>
            <a:off x="811850" y="2882044"/>
            <a:ext cx="5184718" cy="21733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/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2653E3"/>
              </a:buClr>
              <a:buSzTx/>
              <a:buFont typeface="Arial" panose="020b0604020202020204" pitchFamily="34" charset="0"/>
              <a:buChar char="•"/>
            </a:pPr>
            <a:endParaRPr kumimoji="0" lang="ru-RU" sz="2800" b="1" i="0" u="none" strike="noStrike" kern="1200" cap="none" spc="0" baseline="0" noProof="0">
              <a:ln>
                <a:noFill/>
              </a:ln>
              <a:solidFill>
                <a:srgbClr val="002060"/>
              </a:solidFill>
              <a:effectLst/>
              <a:uLnTx/>
              <a:latin typeface="Calibri"/>
              <a:ea typeface="+mn-ea"/>
              <a:cs typeface="+mn-cs"/>
            </a:endParaRPr>
          </a:p>
        </p:txBody>
      </p:sp>
      <p:pic>
        <p:nvPicPr>
          <p:cNvPr id="1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930" y="966610"/>
            <a:ext cx="3206418" cy="3232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2"/>
          <p:cNvPicPr>
            <a:picLocks noChangeAspect="1"/>
          </p:cNvPicPr>
          <p:nvPr/>
        </p:nvPicPr>
        <p:blipFill>
          <a:blip r:embed="rId5"/>
          <a:srcRect l="-967" t="17694" r="967" b="3734"/>
          <a:stretch>
            <a:fillRect/>
          </a:stretch>
        </p:blipFill>
        <p:spPr>
          <a:xfrm>
            <a:off x="9698182" y="1306724"/>
            <a:ext cx="2327075" cy="3250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Объект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327" y="4371233"/>
            <a:ext cx="4516582" cy="2800386"/>
          </a:xfrm>
          <a:prstGeom prst="rect">
            <a:avLst/>
          </a:prstGeom>
        </p:spPr>
      </p:pic>
      <p:pic>
        <p:nvPicPr>
          <p:cNvPr id="22" name="Объект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3817" y="1722004"/>
            <a:ext cx="4472215" cy="3171785"/>
          </a:xfrm>
          <a:prstGeom prst="rect">
            <a:avLst/>
          </a:prstGeom>
        </p:spPr>
      </p:pic>
      <p:pic>
        <p:nvPicPr>
          <p:cNvPr id="23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8093" y="1223171"/>
            <a:ext cx="2635534" cy="3317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Прямоугольник 14"/>
          <p:cNvSpPr/>
          <p:nvPr/>
        </p:nvSpPr>
        <p:spPr>
          <a:xfrm>
            <a:off x="5112349" y="5188161"/>
            <a:ext cx="6590492" cy="4847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400" b="1">
                <a:solidFill>
                  <a:srgbClr val="002060"/>
                </a:solidFill>
              </a:rPr>
              <a:t>Реализация проекта "Прежде чем за стол мне сесть я подумаю,что съесть!"</a:t>
            </a:r>
          </a:p>
        </p:txBody>
      </p: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kumimoji="0" lang="ru-RU" sz="1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9220" y="322639"/>
            <a:ext cx="108632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kumimoji="0" lang="ru-RU" sz="3200" b="1" i="0" u="none" strike="noStrike" kern="1200" cap="none" spc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Направление - Медиа и </a:t>
            </a:r>
            <a:r>
              <a:rPr lang="ru-RU" sz="32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Коммуникации</a:t>
            </a:r>
            <a:r>
              <a:rPr kumimoji="0" lang="ru-RU" sz="3200" b="1" i="0" u="none" strike="noStrike" kern="1200" cap="none" spc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«Расскажи о главном!»</a:t>
            </a:r>
          </a:p>
        </p:txBody>
      </p:sp>
      <p:pic>
        <p:nvPicPr>
          <p:cNvPr id="13" name="Рисунок 12" descr="Изображение выглядит как Шрифт, текст, Графика, логотип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7300" y="232540"/>
            <a:ext cx="450500" cy="871079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 noEditPoints="1"/>
          </p:cNvSpPr>
          <p:nvPr>
            <p:ph type="title"/>
          </p:nvPr>
        </p:nvSpPr>
        <p:spPr>
          <a:xfrm>
            <a:off x="1290320" y="1686559"/>
            <a:ext cx="9042400" cy="650367"/>
          </a:xfrm>
        </p:spPr>
        <p:txBody>
          <a:bodyPr>
            <a:noAutofit/>
          </a:bodyPr>
          <a:lstStyle>
            <a:defPPr/>
          </a:lstStyle>
          <a:p>
            <a:pPr marL="182563" marR="266700" indent="-90488" algn="ctr" defTabSz="950913">
              <a:spcBef>
                <a:spcPts val="455"/>
              </a:spcBef>
              <a:tabLst>
                <a:tab pos="4398963"/>
              </a:tabLst>
            </a:pPr>
            <a:br>
              <a:rPr lang="ru-RU" sz="2400" b="1" u="sng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400" b="1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Объект 2"/>
          <p:cNvSpPr txBox="1"/>
          <p:nvPr/>
        </p:nvSpPr>
        <p:spPr>
          <a:xfrm>
            <a:off x="741989" y="3363741"/>
            <a:ext cx="5184718" cy="1853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/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2653E3"/>
              </a:buClr>
              <a:buSzTx/>
              <a:buFont typeface="Arial" panose="020b0604020202020204" pitchFamily="34" charset="0"/>
              <a:buChar char="•"/>
            </a:pPr>
            <a:endParaRPr kumimoji="0" lang="ru-RU" sz="2000" b="0" i="0" u="none" strike="noStrike" kern="1200" cap="none" spc="0" baseline="0" noProof="0">
              <a:ln>
                <a:noFill/>
              </a:ln>
              <a:solidFill>
                <a:srgbClr val="002060"/>
              </a:solidFill>
              <a:effectLst/>
              <a:uLn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Объект 2"/>
          <p:cNvSpPr txBox="1"/>
          <p:nvPr/>
        </p:nvSpPr>
        <p:spPr>
          <a:xfrm>
            <a:off x="811850" y="2882044"/>
            <a:ext cx="5184718" cy="21733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/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2653E3"/>
              </a:buClr>
              <a:buSzTx/>
              <a:buFont typeface="Arial" panose="020b0604020202020204" pitchFamily="34" charset="0"/>
              <a:buChar char="•"/>
            </a:pPr>
            <a:endParaRPr kumimoji="0" lang="ru-RU" sz="2800" b="1" i="0" u="none" strike="noStrike" kern="1200" cap="none" spc="0" baseline="0" noProof="0">
              <a:ln>
                <a:noFill/>
              </a:ln>
              <a:solidFill>
                <a:srgbClr val="002060"/>
              </a:solidFill>
              <a:effectLst/>
              <a:uLn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6060" y="4048681"/>
            <a:ext cx="3141739" cy="26834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633" y="1601607"/>
            <a:ext cx="2681231" cy="273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0828" y="1516978"/>
            <a:ext cx="2539608" cy="3044393"/>
          </a:xfrm>
          <a:prstGeom prst="rect">
            <a:avLst/>
          </a:prstGeom>
        </p:spPr>
      </p:pic>
      <p:pic>
        <p:nvPicPr>
          <p:cNvPr id="19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1323" y="1601607"/>
            <a:ext cx="2219822" cy="2959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rcRect l="4362" t="48436" r="3271" b="2181"/>
          <a:stretch>
            <a:fillRect/>
          </a:stretch>
        </p:blipFill>
        <p:spPr>
          <a:xfrm>
            <a:off x="229220" y="4646323"/>
            <a:ext cx="3778354" cy="2020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19"/>
          <p:cNvPicPr>
            <a:picLocks noChangeAspect="1"/>
          </p:cNvPicPr>
          <p:nvPr/>
        </p:nvPicPr>
        <p:blipFill>
          <a:blip r:embed="rId8"/>
          <a:srcRect l="5255" t="3695" r="2376" b="47665"/>
          <a:stretch>
            <a:fillRect/>
          </a:stretch>
        </p:blipFill>
        <p:spPr>
          <a:xfrm>
            <a:off x="8292682" y="1664646"/>
            <a:ext cx="3778354" cy="2109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Прямоугольник 14"/>
          <p:cNvSpPr/>
          <p:nvPr/>
        </p:nvSpPr>
        <p:spPr>
          <a:xfrm>
            <a:off x="4119856" y="4979122"/>
            <a:ext cx="4493921" cy="4753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400" b="1">
                <a:solidFill>
                  <a:srgbClr val="002060"/>
                </a:solidFill>
              </a:rPr>
              <a:t>Использоание информационных технологий  </a:t>
            </a:r>
          </a:p>
          <a:p>
            <a:pPr algn="ctr"/>
            <a:r>
              <a:rPr lang="ru-RU" sz="1400" b="1">
                <a:solidFill>
                  <a:srgbClr val="002060"/>
                </a:solidFill>
              </a:rPr>
              <a:t>в воспитательно-образовательной деятельности</a:t>
            </a:r>
          </a:p>
        </p:txBody>
      </p:sp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-114121"/>
            <a:ext cx="12192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kumimoji="0" lang="ru-RU" sz="1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912" y="322639"/>
            <a:ext cx="108632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kumimoji="0" lang="ru-RU" sz="3200" b="1" i="0" u="none" strike="noStrike" kern="1200" cap="none" spc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Направление - Туризм и Путешествия: «Открывай страну!»</a:t>
            </a:r>
          </a:p>
        </p:txBody>
      </p:sp>
      <p:pic>
        <p:nvPicPr>
          <p:cNvPr id="13" name="Рисунок 12" descr="Изображение выглядит как Шрифт, текст, Графика, логотип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7300" y="232540"/>
            <a:ext cx="450500" cy="871079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 noEditPoints="1"/>
          </p:cNvSpPr>
          <p:nvPr>
            <p:ph type="title"/>
          </p:nvPr>
        </p:nvSpPr>
        <p:spPr>
          <a:xfrm>
            <a:off x="1290320" y="1686559"/>
            <a:ext cx="9042400" cy="650367"/>
          </a:xfrm>
        </p:spPr>
        <p:txBody>
          <a:bodyPr>
            <a:noAutofit/>
          </a:bodyPr>
          <a:lstStyle>
            <a:defPPr/>
          </a:lstStyle>
          <a:p>
            <a:pPr marL="182563" marR="266700" indent="-90488" algn="ctr" defTabSz="950913">
              <a:spcBef>
                <a:spcPts val="455"/>
              </a:spcBef>
              <a:tabLst>
                <a:tab pos="4398963"/>
              </a:tabLst>
            </a:pPr>
            <a:br>
              <a:rPr lang="ru-RU" sz="2400" b="1" u="sng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400" b="1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рямоугольник 14"/>
          <p:cNvSpPr/>
          <p:nvPr/>
        </p:nvSpPr>
        <p:spPr>
          <a:xfrm>
            <a:off x="7051376" y="5695701"/>
            <a:ext cx="3904863" cy="4601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400" b="1">
                <a:solidFill>
                  <a:srgbClr val="002060"/>
                </a:solidFill>
              </a:rPr>
              <a:t>Оздоровительный квест "Мы туристы" </a:t>
            </a:r>
          </a:p>
        </p:txBody>
      </p:sp>
      <p:pic>
        <p:nvPicPr>
          <p:cNvPr id="24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7014" y="1389928"/>
            <a:ext cx="4601906" cy="2588572"/>
          </a:xfrm>
          <a:prstGeom prst="rect">
            <a:avLst/>
          </a:prstGeom>
        </p:spPr>
      </p:pic>
      <p:pic>
        <p:nvPicPr>
          <p:cNvPr id="25" name="Рисунок 15"/>
          <p:cNvPicPr>
            <a:picLocks noChangeAspect="1"/>
          </p:cNvPicPr>
          <p:nvPr/>
        </p:nvPicPr>
        <p:blipFill>
          <a:blip r:embed="rId5"/>
          <a:srcRect b="-40340"/>
          <a:stretch>
            <a:fillRect/>
          </a:stretch>
        </p:blipFill>
        <p:spPr>
          <a:xfrm>
            <a:off x="4850896" y="1446119"/>
            <a:ext cx="1921246" cy="3557280"/>
          </a:xfrm>
          <a:prstGeom prst="rect">
            <a:avLst/>
          </a:prstGeom>
        </p:spPr>
      </p:pic>
      <p:pic>
        <p:nvPicPr>
          <p:cNvPr id="26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2083" y="2561970"/>
            <a:ext cx="2165717" cy="2887623"/>
          </a:xfrm>
          <a:prstGeom prst="rect">
            <a:avLst/>
          </a:prstGeom>
        </p:spPr>
      </p:pic>
      <p:pic>
        <p:nvPicPr>
          <p:cNvPr id="27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4378" y="2082230"/>
            <a:ext cx="2190877" cy="2921169"/>
          </a:xfrm>
          <a:prstGeom prst="rect">
            <a:avLst/>
          </a:prstGeom>
        </p:spPr>
      </p:pic>
      <p:pic>
        <p:nvPicPr>
          <p:cNvPr id="28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546" y="4155307"/>
            <a:ext cx="3451430" cy="2588572"/>
          </a:xfrm>
          <a:prstGeom prst="rect">
            <a:avLst/>
          </a:prstGeom>
        </p:spPr>
      </p:pic>
      <p:sp>
        <p:nvSpPr>
          <p:cNvPr id="19" name="Прямоугольник 14"/>
          <p:cNvSpPr/>
          <p:nvPr/>
        </p:nvSpPr>
        <p:spPr>
          <a:xfrm>
            <a:off x="4032949" y="4195388"/>
            <a:ext cx="3018427" cy="8080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400" b="1">
                <a:solidFill>
                  <a:srgbClr val="002060"/>
                </a:solidFill>
              </a:rPr>
              <a:t>Туристический слёт  среди педагогов образовательных учреждений </a:t>
            </a:r>
          </a:p>
        </p:txBody>
      </p: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kumimoji="0" lang="ru-RU" sz="1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912" y="322639"/>
            <a:ext cx="10863216" cy="57960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kumimoji="0" lang="ru-RU" sz="3200" b="1" i="0" u="none" strike="noStrike" kern="1200" cap="none" spc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3200" b="1" i="0" u="none" strike="noStrike" kern="1200" cap="none" spc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Направление - Экология: «Береги Планету!» </a:t>
            </a:r>
          </a:p>
        </p:txBody>
      </p:sp>
      <p:pic>
        <p:nvPicPr>
          <p:cNvPr id="13" name="Рисунок 12" descr="Изображение выглядит как Шрифт, текст, Графика, логотип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7300" y="232540"/>
            <a:ext cx="450500" cy="871079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 noEditPoints="1"/>
          </p:cNvSpPr>
          <p:nvPr>
            <p:ph type="title"/>
          </p:nvPr>
        </p:nvSpPr>
        <p:spPr>
          <a:xfrm>
            <a:off x="1290320" y="1686559"/>
            <a:ext cx="9042400" cy="650367"/>
          </a:xfrm>
        </p:spPr>
        <p:txBody>
          <a:bodyPr>
            <a:noAutofit/>
          </a:bodyPr>
          <a:lstStyle>
            <a:defPPr/>
          </a:lstStyle>
          <a:p>
            <a:pPr marL="182563" marR="266700" indent="-90488" algn="ctr" defTabSz="950913">
              <a:spcBef>
                <a:spcPts val="455"/>
              </a:spcBef>
              <a:tabLst>
                <a:tab pos="4398963"/>
              </a:tabLst>
            </a:pPr>
            <a:br>
              <a:rPr lang="ru-RU" sz="2400" b="1" u="sng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400" b="1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Объект 2"/>
          <p:cNvSpPr txBox="1"/>
          <p:nvPr/>
        </p:nvSpPr>
        <p:spPr>
          <a:xfrm>
            <a:off x="741989" y="3363741"/>
            <a:ext cx="5184718" cy="1853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/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2653E3"/>
              </a:buClr>
              <a:buSzTx/>
              <a:buFont typeface="Arial" panose="020b0604020202020204" pitchFamily="34" charset="0"/>
              <a:buChar char="•"/>
            </a:pPr>
            <a:endParaRPr kumimoji="0" lang="ru-RU" sz="2000" b="0" i="0" u="none" strike="noStrike" kern="1200" cap="none" spc="0" baseline="0" noProof="0">
              <a:ln>
                <a:noFill/>
              </a:ln>
              <a:solidFill>
                <a:srgbClr val="002060"/>
              </a:solidFill>
              <a:effectLst/>
              <a:uLn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Объект 2"/>
          <p:cNvSpPr txBox="1"/>
          <p:nvPr/>
        </p:nvSpPr>
        <p:spPr>
          <a:xfrm>
            <a:off x="811850" y="2882044"/>
            <a:ext cx="5184718" cy="21733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/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2653E3"/>
              </a:buClr>
              <a:buSzTx/>
              <a:buFont typeface="Arial" panose="020b0604020202020204" pitchFamily="34" charset="0"/>
              <a:buChar char="•"/>
            </a:pPr>
            <a:endParaRPr kumimoji="0" lang="ru-RU" sz="2800" b="1" i="0" u="none" strike="noStrike" kern="1200" cap="none" spc="0" baseline="0" noProof="0">
              <a:ln>
                <a:noFill/>
              </a:ln>
              <a:solidFill>
                <a:srgbClr val="002060"/>
              </a:solidFill>
              <a:effectLst/>
              <a:uLnTx/>
              <a:latin typeface="Calibri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689" y="902248"/>
            <a:ext cx="4243296" cy="4168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0985" y="902248"/>
            <a:ext cx="4187243" cy="4168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4"/>
          <p:cNvSpPr/>
          <p:nvPr/>
        </p:nvSpPr>
        <p:spPr>
          <a:xfrm>
            <a:off x="4586787" y="5456905"/>
            <a:ext cx="3018427" cy="4753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400" b="1">
                <a:solidFill>
                  <a:srgbClr val="002060"/>
                </a:solidFill>
              </a:rPr>
              <a:t>Квест-игра "Природа вокруг нас!"</a:t>
            </a:r>
          </a:p>
        </p:txBody>
      </p:sp>
      <p:sp>
        <p:nvSpPr>
          <p:cNvPr id="20" name="Прямоугольник 14"/>
          <p:cNvSpPr/>
          <p:nvPr/>
        </p:nvSpPr>
        <p:spPr>
          <a:xfrm>
            <a:off x="8624122" y="1686559"/>
            <a:ext cx="3018427" cy="4753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400" b="1">
                <a:solidFill>
                  <a:srgbClr val="002060"/>
                </a:solidFill>
              </a:rPr>
              <a:t>Моделирование "Познаю подводный мир" </a:t>
            </a:r>
          </a:p>
        </p:txBody>
      </p:sp>
      <p:sp>
        <p:nvSpPr>
          <p:cNvPr id="21" name="Прямоугольник 14"/>
          <p:cNvSpPr/>
          <p:nvPr/>
        </p:nvSpPr>
        <p:spPr>
          <a:xfrm>
            <a:off x="207689" y="5070839"/>
            <a:ext cx="3803441" cy="386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400" b="1">
                <a:solidFill>
                  <a:srgbClr val="002060"/>
                </a:solidFill>
              </a:rPr>
              <a:t>Экологическая викторина "Знатоки природы</a:t>
            </a:r>
          </a:p>
        </p:txBody>
      </p:sp>
      <p:pic>
        <p:nvPicPr>
          <p:cNvPr id="22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5783" y="3283677"/>
            <a:ext cx="4240579" cy="3228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kumimoji="0" lang="ru-RU" sz="1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912" y="322639"/>
            <a:ext cx="108632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kumimoji="0" lang="ru-RU" sz="3200" b="1" i="0" u="none" strike="noStrike" kern="1200" cap="none" spc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Направление -  Дипломатия и Международные отношения: «</a:t>
            </a:r>
            <a:r>
              <a:rPr lang="ru-RU" sz="32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Умей дружить!»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kumimoji="0" lang="ru-RU" sz="3200" b="1" i="0" u="none" strike="noStrike" kern="1200" cap="none" spc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!» </a:t>
            </a:r>
          </a:p>
        </p:txBody>
      </p:sp>
      <p:pic>
        <p:nvPicPr>
          <p:cNvPr id="13" name="Рисунок 12" descr="Изображение выглядит как Шрифт, текст, Графика, логотип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7300" y="232540"/>
            <a:ext cx="450500" cy="871079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 noEditPoints="1"/>
          </p:cNvSpPr>
          <p:nvPr>
            <p:ph type="title"/>
          </p:nvPr>
        </p:nvSpPr>
        <p:spPr>
          <a:xfrm>
            <a:off x="1290320" y="1686559"/>
            <a:ext cx="9042400" cy="650367"/>
          </a:xfrm>
        </p:spPr>
        <p:txBody>
          <a:bodyPr>
            <a:noAutofit/>
          </a:bodyPr>
          <a:lstStyle>
            <a:defPPr/>
          </a:lstStyle>
          <a:p>
            <a:pPr marL="182563" marR="266700" indent="-90488" algn="ctr" defTabSz="950913">
              <a:spcBef>
                <a:spcPts val="455"/>
              </a:spcBef>
              <a:tabLst>
                <a:tab pos="4398963"/>
              </a:tabLst>
            </a:pPr>
            <a:br>
              <a:rPr lang="ru-RU" sz="2400" b="1" u="sng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400" b="1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Объект 2"/>
          <p:cNvSpPr txBox="1"/>
          <p:nvPr/>
        </p:nvSpPr>
        <p:spPr>
          <a:xfrm>
            <a:off x="741989" y="3363741"/>
            <a:ext cx="5184718" cy="1853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/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2653E3"/>
              </a:buClr>
              <a:buSzTx/>
              <a:buFont typeface="Arial" panose="020b0604020202020204" pitchFamily="34" charset="0"/>
              <a:buChar char="•"/>
            </a:pPr>
            <a:endParaRPr kumimoji="0" lang="ru-RU" sz="2000" b="0" i="0" u="none" strike="noStrike" kern="1200" cap="none" spc="0" baseline="0" noProof="0">
              <a:ln>
                <a:noFill/>
              </a:ln>
              <a:solidFill>
                <a:srgbClr val="002060"/>
              </a:solidFill>
              <a:effectLst/>
              <a:uLn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Объект 2"/>
          <p:cNvSpPr txBox="1"/>
          <p:nvPr/>
        </p:nvSpPr>
        <p:spPr>
          <a:xfrm>
            <a:off x="811850" y="2882044"/>
            <a:ext cx="5184718" cy="21733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/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2653E3"/>
              </a:buClr>
              <a:buSzTx/>
              <a:buFont typeface="Arial" panose="020b0604020202020204" pitchFamily="34" charset="0"/>
              <a:buChar char="•"/>
            </a:pPr>
            <a:endParaRPr kumimoji="0" lang="ru-RU" sz="2800" b="1" i="0" u="none" strike="noStrike" kern="1200" cap="none" spc="0" baseline="0" noProof="0">
              <a:ln>
                <a:noFill/>
              </a:ln>
              <a:solidFill>
                <a:srgbClr val="002060"/>
              </a:solidFill>
              <a:effectLst/>
              <a:uLn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926" y="1267856"/>
            <a:ext cx="3422074" cy="2740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4"/>
          <p:cNvSpPr/>
          <p:nvPr/>
        </p:nvSpPr>
        <p:spPr>
          <a:xfrm>
            <a:off x="3600895" y="4580043"/>
            <a:ext cx="3233053" cy="4753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400" b="1">
                <a:solidFill>
                  <a:srgbClr val="002060"/>
                </a:solidFill>
              </a:rPr>
              <a:t>Совместная деятельность </a:t>
            </a:r>
          </a:p>
          <a:p>
            <a:pPr algn="ctr"/>
            <a:r>
              <a:rPr lang="ru-RU" sz="1400" b="1">
                <a:solidFill>
                  <a:srgbClr val="002060"/>
                </a:solidFill>
              </a:rPr>
              <a:t>"Пока мы едины-мы непобедимы!"</a:t>
            </a:r>
          </a:p>
        </p:txBody>
      </p:sp>
      <p:pic>
        <p:nvPicPr>
          <p:cNvPr id="22" name="Изображение 21"/>
          <p:cNvPicPr>
            <a:picLocks noChangeAspect="1"/>
          </p:cNvPicPr>
          <p:nvPr/>
        </p:nvPicPr>
        <p:blipFill>
          <a:blip r:embed="rId5"/>
          <a:srcRect l="5" t="14851" r="-5" b="9740"/>
          <a:stretch>
            <a:fillRect/>
          </a:stretch>
        </p:blipFill>
        <p:spPr>
          <a:xfrm>
            <a:off x="9463323" y="4115742"/>
            <a:ext cx="2607670" cy="2621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6178" y="1399857"/>
            <a:ext cx="3750684" cy="2813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1790" y="1322234"/>
            <a:ext cx="3724678" cy="2793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912" y="4139013"/>
            <a:ext cx="3144630" cy="2621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7219" y="4272271"/>
            <a:ext cx="2508369" cy="2308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87937" y="1812939"/>
            <a:ext cx="6400800" cy="1752600"/>
          </a:xfrm>
        </p:spPr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1026" name="Picture 2" descr="D:\Desktop\застав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6337" y="-1400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79577" y="332656"/>
            <a:ext cx="77331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ru-RU" altLang="ru-RU" b="1" kern="0">
                <a:solidFill>
                  <a:prstClr val="white"/>
                </a:solidFill>
                <a:latin typeface="Calibri"/>
                <a:cs typeface="Times New Roman" panose="02020603050405020304" pitchFamily="18" charset="0"/>
              </a:rPr>
              <a:t>                 Муниципальное автономное дошкольное образовательное </a:t>
            </a:r>
          </a:p>
          <a:p>
            <a:pPr algn="ctr"/>
            <a:r>
              <a:rPr lang="ru-RU" altLang="ru-RU" b="1" kern="0">
                <a:solidFill>
                  <a:prstClr val="white"/>
                </a:solidFill>
                <a:latin typeface="Calibri"/>
                <a:cs typeface="Times New Roman" panose="02020603050405020304" pitchFamily="18" charset="0"/>
              </a:rPr>
              <a:t>учреждение детский сад № 63 «Журавлик»</a:t>
            </a:r>
          </a:p>
          <a:p>
            <a:pPr algn="ctr"/>
            <a:r>
              <a:rPr lang="ru-RU" altLang="ru-RU" b="1" kern="0">
                <a:solidFill>
                  <a:prstClr val="white"/>
                </a:solidFill>
                <a:latin typeface="Calibri"/>
                <a:cs typeface="Times New Roman" panose="02020603050405020304" pitchFamily="18" charset="0"/>
              </a:rPr>
              <a:t> комбинированного вида </a:t>
            </a:r>
          </a:p>
          <a:p>
            <a:pPr/>
            <a:r>
              <a:rPr lang="ru-RU" altLang="ru-RU" b="1" kern="0">
                <a:solidFill>
                  <a:prstClr val="white"/>
                </a:solidFill>
                <a:latin typeface="Calibri"/>
                <a:cs typeface="Times New Roman" panose="02020603050405020304" pitchFamily="18" charset="0"/>
              </a:rPr>
              <a:t>                                 Киселевского городского округа</a:t>
            </a:r>
            <a:br>
              <a:rPr lang="ru-RU" altLang="ru-RU" sz="2800" kern="0">
                <a:solidFill>
                  <a:prstClr val="white"/>
                </a:solidFill>
                <a:latin typeface="Calibri"/>
              </a:rPr>
            </a:br>
            <a:r>
              <a:rPr lang="ru-RU" altLang="ru-RU" b="1" kern="0">
                <a:solidFill>
                  <a:prstClr val="white"/>
                </a:solidFill>
                <a:latin typeface="Calibri"/>
                <a:cs typeface="Times New Roman" panose="02020603050405020304" pitchFamily="18" charset="0"/>
              </a:rPr>
              <a:t>                           </a:t>
            </a:r>
          </a:p>
          <a:p>
            <a:pPr algn="ctr"/>
            <a:r>
              <a:rPr lang="ru-RU" altLang="ru-RU" b="1" kern="0">
                <a:solidFill>
                  <a:prstClr val="white"/>
                </a:solidFill>
                <a:latin typeface="Calibri"/>
                <a:cs typeface="Times New Roman" panose="02020603050405020304" pitchFamily="18" charset="0"/>
              </a:rPr>
              <a:t>     </a:t>
            </a:r>
            <a:endParaRPr lang="ru-RU" sz="3200" b="1">
              <a:solidFill>
                <a:prstClr val="white"/>
              </a:solidFill>
              <a:latin typeface="Calibr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59896" y="6165304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ru-RU" sz="2000" b="1">
                <a:solidFill>
                  <a:srgbClr val="002060"/>
                </a:solidFill>
                <a:latin typeface="Calibri"/>
              </a:rPr>
              <a:t>2025 год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39617" y="2492896"/>
            <a:ext cx="6309443" cy="29523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2400" b="1">
                <a:solidFill>
                  <a:srgbClr val="002060"/>
                </a:solidFill>
                <a:latin typeface="Calibri"/>
              </a:rPr>
              <a:t>ХУДОЖЕСТВЕННО – ТЕАТРАЛИЗОВАННАЯ ДЕЯТЕЛЬНОСТЬ  </a:t>
            </a:r>
          </a:p>
          <a:p>
            <a:pPr algn="ctr"/>
            <a:r>
              <a:rPr lang="ru-RU" sz="2400" b="1">
                <a:solidFill>
                  <a:srgbClr val="002060"/>
                </a:solidFill>
                <a:latin typeface="Calibri"/>
              </a:rPr>
              <a:t>«ЦЫПЛЯТА И СЕМЬЯ</a:t>
            </a:r>
            <a:r>
              <a:rPr lang="ru-RU" sz="2600" b="1">
                <a:solidFill>
                  <a:srgbClr val="002060"/>
                </a:solidFill>
                <a:latin typeface="Calibri"/>
              </a:rPr>
              <a:t>»</a:t>
            </a:r>
          </a:p>
          <a:p>
            <a:pPr algn="ctr"/>
            <a:endParaRPr lang="ru-RU" sz="2600" b="1">
              <a:solidFill>
                <a:srgbClr val="002060"/>
              </a:solidFill>
              <a:latin typeface="Calibri"/>
            </a:endParaRPr>
          </a:p>
          <a:p>
            <a:pPr algn="ctr"/>
            <a:r>
              <a:rPr lang="ru-RU" sz="2400" b="1">
                <a:solidFill>
                  <a:srgbClr val="002060"/>
                </a:solidFill>
                <a:latin typeface="Calibri"/>
              </a:rPr>
              <a:t>Младшая группа «Цыплята»  </a:t>
            </a:r>
          </a:p>
          <a:p>
            <a:pPr algn="r"/>
            <a:r>
              <a:rPr lang="ru-RU" sz="2400" b="1">
                <a:solidFill>
                  <a:srgbClr val="002060"/>
                </a:solidFill>
                <a:latin typeface="Calibri"/>
              </a:rPr>
              <a:t>Воспитатель: Гуськова А.Ф.</a:t>
            </a:r>
            <a:endParaRPr lang="ru-RU" sz="2800" b="1"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3074" name="Picture 2" descr="D:\Desktop\для вставки ОД\7be687cd0d3c63e921e6b4d6e76428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49060" y="1052736"/>
            <a:ext cx="1395411" cy="1034246"/>
          </a:xfrm>
          <a:prstGeom prst="ellipse">
            <a:avLst/>
          </a:prstGeom>
          <a:ln w="63500" cap="rnd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801240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ru-RU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>
                <a:solidFill>
                  <a:srgbClr val="002060"/>
                </a:solidFill>
              </a:rPr>
              <a:t>Формирование у детей активной жизненной позиции, воспитание уважения к истории и традициям России, ее культурному наследию.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>
                <a:solidFill>
                  <a:srgbClr val="002060"/>
                </a:solidFill>
              </a:rPr>
              <a:t>Развитие у детей ответственности, солидарности и взаимопомощи.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>
                <a:solidFill>
                  <a:srgbClr val="002060"/>
                </a:solidFill>
              </a:rPr>
              <a:t>Формирование у детей здорового образа жизни, развитие физической культуры и спорта.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>
                <a:solidFill>
                  <a:srgbClr val="002060"/>
                </a:solidFill>
              </a:rPr>
              <a:t>Обучение детей навыкам самостоятельности и самореализации, развитие лидерских качеств.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>
                <a:solidFill>
                  <a:srgbClr val="002060"/>
                </a:solidFill>
              </a:rPr>
              <a:t>Привлечение детей к участию в общественной жизни ДОУ, города, региона.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>
                <a:solidFill>
                  <a:srgbClr val="002060"/>
                </a:solidFill>
              </a:rPr>
              <a:t>Развитие творческих способностей.</a:t>
            </a:r>
          </a:p>
        </p:txBody>
      </p:sp>
      <p:pic>
        <p:nvPicPr>
          <p:cNvPr id="13" name="Рисунок 12" descr="Изображение выглядит как Шрифт, текст, Графика, логотип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7300" y="232540"/>
            <a:ext cx="450500" cy="871079"/>
          </a:xfrm>
          <a:prstGeom prst="rect">
            <a:avLst/>
          </a:prstGeom>
        </p:spPr>
      </p:pic>
      <p:sp>
        <p:nvSpPr>
          <p:cNvPr id="12" name="Прямоугольник: скругленные углы 14"/>
          <p:cNvSpPr/>
          <p:nvPr/>
        </p:nvSpPr>
        <p:spPr>
          <a:xfrm>
            <a:off x="1853738" y="232540"/>
            <a:ext cx="9077498" cy="896262"/>
          </a:xfrm>
          <a:prstGeom prst="roundRect">
            <a:avLst>
              <a:gd name="adj" fmla="val 50000"/>
            </a:avLst>
          </a:prstGeom>
          <a:solidFill>
            <a:srgbClr val="255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32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>
                <a:solidFill>
                  <a:srgbClr val="002060"/>
                </a:solidFill>
                <a:ea typeface="Times New Roman" panose="02020603050405020304" pitchFamily="18" charset="0"/>
              </a:rPr>
              <a:t>Задачи «Движение Первых» </a:t>
            </a:r>
            <a:endParaRPr lang="ru-RU" sz="3200" b="1">
              <a:solidFill>
                <a:srgbClr val="002060"/>
              </a:solidFill>
              <a:highlight>
                <a:srgbClr val="214FE2"/>
              </a:highlight>
            </a:endParaRPr>
          </a:p>
        </p:txBody>
      </p:sp>
      <p:sp>
        <p:nvSpPr>
          <p:cNvPr id="15" name="Объект 2"/>
          <p:cNvSpPr txBox="1"/>
          <p:nvPr/>
        </p:nvSpPr>
        <p:spPr>
          <a:xfrm>
            <a:off x="729687" y="2750495"/>
            <a:ext cx="5184718" cy="32803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/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2653E3"/>
              </a:buClr>
            </a:pPr>
            <a:endParaRPr lang="ru-RU" sz="240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Объект 2"/>
          <p:cNvSpPr txBox="1"/>
          <p:nvPr/>
        </p:nvSpPr>
        <p:spPr>
          <a:xfrm>
            <a:off x="617484" y="1442166"/>
            <a:ext cx="10587862" cy="1853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/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2653E3"/>
              </a:buClr>
            </a:pPr>
            <a:endParaRPr lang="ru-RU" sz="240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Объект 2"/>
          <p:cNvSpPr txBox="1"/>
          <p:nvPr/>
        </p:nvSpPr>
        <p:spPr>
          <a:xfrm>
            <a:off x="617484" y="3964598"/>
            <a:ext cx="5184718" cy="22025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/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2653E3"/>
              </a:buClr>
            </a:pPr>
            <a:endParaRPr lang="ru-RU" sz="240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kumimoji="0" lang="ru-RU" sz="1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912" y="322639"/>
            <a:ext cx="10863216" cy="57960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kumimoji="0" lang="ru-RU" sz="3200" b="1" i="0" u="none" strike="noStrike" kern="1200" cap="none" spc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Детское объединение "Движение Первых"</a:t>
            </a:r>
          </a:p>
        </p:txBody>
      </p:sp>
      <p:pic>
        <p:nvPicPr>
          <p:cNvPr id="13" name="Рисунок 12" descr="Изображение выглядит как Шрифт, текст, Графика, логотип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7300" y="232540"/>
            <a:ext cx="450500" cy="871079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 noEditPoints="1"/>
          </p:cNvSpPr>
          <p:nvPr>
            <p:ph type="title"/>
          </p:nvPr>
        </p:nvSpPr>
        <p:spPr>
          <a:xfrm>
            <a:off x="1290320" y="1686559"/>
            <a:ext cx="9042400" cy="650367"/>
          </a:xfrm>
        </p:spPr>
        <p:txBody>
          <a:bodyPr>
            <a:noAutofit/>
          </a:bodyPr>
          <a:lstStyle>
            <a:defPPr/>
          </a:lstStyle>
          <a:p>
            <a:pPr marL="182563" marR="266700" indent="-90488" algn="ctr" defTabSz="950913">
              <a:spcBef>
                <a:spcPts val="455"/>
              </a:spcBef>
              <a:tabLst>
                <a:tab pos="4398963"/>
              </a:tabLst>
            </a:pPr>
            <a:br>
              <a:rPr lang="ru-RU" sz="2400" b="1" u="sng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400" b="1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Объект 2"/>
          <p:cNvSpPr txBox="1"/>
          <p:nvPr/>
        </p:nvSpPr>
        <p:spPr>
          <a:xfrm>
            <a:off x="741989" y="3363741"/>
            <a:ext cx="5184718" cy="1853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/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2653E3"/>
              </a:buClr>
              <a:buSzTx/>
              <a:buFont typeface="Arial" panose="020b0604020202020204" pitchFamily="34" charset="0"/>
              <a:buChar char="•"/>
            </a:pPr>
            <a:endParaRPr kumimoji="0" lang="ru-RU" sz="2000" b="0" i="0" u="none" strike="noStrike" kern="1200" cap="none" spc="0" baseline="0" noProof="0">
              <a:ln>
                <a:noFill/>
              </a:ln>
              <a:solidFill>
                <a:srgbClr val="002060"/>
              </a:solidFill>
              <a:effectLst/>
              <a:uLn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Объект 2"/>
          <p:cNvSpPr txBox="1"/>
          <p:nvPr/>
        </p:nvSpPr>
        <p:spPr>
          <a:xfrm>
            <a:off x="741989" y="2919850"/>
            <a:ext cx="5184718" cy="21733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/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2653E3"/>
              </a:buClr>
              <a:buSzTx/>
              <a:buFont typeface="Arial" panose="020b0604020202020204" pitchFamily="34" charset="0"/>
              <a:buChar char="•"/>
            </a:pPr>
            <a:endParaRPr kumimoji="0" lang="ru-RU" sz="2800" b="1" i="0" u="none" strike="noStrike" kern="1200" cap="none" spc="0" baseline="0" noProof="0">
              <a:ln>
                <a:noFill/>
              </a:ln>
              <a:solidFill>
                <a:srgbClr val="002060"/>
              </a:solidFill>
              <a:effectLst/>
              <a:uLn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rcRect t="15506"/>
          <a:stretch>
            <a:fillRect/>
          </a:stretch>
        </p:blipFill>
        <p:spPr>
          <a:xfrm>
            <a:off x="1447866" y="1103619"/>
            <a:ext cx="9905452" cy="5076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ru-RU">
              <a:solidFill>
                <a:srgbClr val="002060"/>
              </a:solidFill>
            </a:endParaRPr>
          </a:p>
        </p:txBody>
      </p:sp>
      <p:pic>
        <p:nvPicPr>
          <p:cNvPr id="6" name="Рисунок 5" descr="Изображение выглядит как Шрифт, текст, Графика, логотип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7943" y="363168"/>
            <a:ext cx="880199" cy="17019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764" y="2921168"/>
            <a:ext cx="105123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sz="60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ВНИМАНИЕ!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9220" y="1323755"/>
            <a:ext cx="11534696" cy="5289896"/>
          </a:xfrm>
          <a:prstGeom prst="roundRect">
            <a:avLst>
              <a:gd name="adj" fmla="val 57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000"/>
              <a:t>Медиа и Информационная Безопасность: «Будь Грамотным и Безопасным!»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3104" y="269686"/>
            <a:ext cx="108632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sz="3200" b="1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Основные направления «Движение Первых»</a:t>
            </a:r>
          </a:p>
        </p:txBody>
      </p:sp>
      <p:pic>
        <p:nvPicPr>
          <p:cNvPr id="13" name="Рисунок 12" descr="Изображение выглядит как Шрифт, текст, Графика, логотип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7300" y="232540"/>
            <a:ext cx="450500" cy="871079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 noEditPoints="1"/>
          </p:cNvSpPr>
          <p:nvPr>
            <p:ph type="title"/>
          </p:nvPr>
        </p:nvSpPr>
        <p:spPr>
          <a:xfrm>
            <a:off x="1290320" y="1686559"/>
            <a:ext cx="9042400" cy="650367"/>
          </a:xfrm>
        </p:spPr>
        <p:txBody>
          <a:bodyPr>
            <a:noAutofit/>
          </a:bodyPr>
          <a:lstStyle>
            <a:defPPr/>
          </a:lstStyle>
          <a:p>
            <a:pPr marL="182563" marR="266700" indent="-90488" algn="ctr" defTabSz="950913">
              <a:spcBef>
                <a:spcPts val="455"/>
              </a:spcBef>
              <a:tabLst>
                <a:tab pos="4398963"/>
              </a:tabLst>
            </a:pPr>
            <a:br>
              <a:rPr lang="ru-RU" sz="2400" b="1" u="sng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400" b="1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Объект 2"/>
          <p:cNvSpPr txBox="1"/>
          <p:nvPr/>
        </p:nvSpPr>
        <p:spPr>
          <a:xfrm>
            <a:off x="741989" y="3363741"/>
            <a:ext cx="5184718" cy="1853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/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2653E3"/>
              </a:buClr>
            </a:pPr>
            <a:endParaRPr lang="ru-RU" sz="200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Объект 2"/>
          <p:cNvSpPr txBox="1"/>
          <p:nvPr/>
        </p:nvSpPr>
        <p:spPr>
          <a:xfrm>
            <a:off x="811850" y="2882044"/>
            <a:ext cx="5184718" cy="21733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/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2653E3"/>
              </a:buClr>
            </a:pPr>
            <a:endParaRPr lang="ru-RU" b="1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83374" y="1592583"/>
            <a:ext cx="3327715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2653E3"/>
              </a:buClr>
              <a:buSzTx/>
              <a:buFontTx/>
              <a:buNone/>
            </a:pPr>
            <a:r>
              <a:rPr lang="ru-RU"/>
              <a:t>Образование и Знания: «Учись и </a:t>
            </a:r>
            <a:r>
              <a:rPr kumimoji="0" lang="ru-RU" sz="2000" b="1" i="0" u="none" strike="noStrike" kern="1200" cap="none" spc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latin typeface="Calibri"/>
                <a:ea typeface="+mn-ea"/>
                <a:cs typeface="+mn-cs"/>
              </a:rPr>
              <a:t>Образование и Знания: </a:t>
            </a:r>
            <a:r>
              <a:rPr kumimoji="0" lang="ru-RU" sz="2000" b="1" i="0" u="none" strike="noStrike" kern="1200" cap="none" spc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latin typeface="Calibri"/>
                <a:ea typeface="+mn-ea"/>
                <a:cs typeface="+mn-cs"/>
              </a:rPr>
              <a:t>«Учись и Познавай!»</a:t>
            </a:r>
          </a:p>
          <a:p>
            <a:pPr algn="ctr"/>
            <a:r>
              <a:rPr lang="ru-RU"/>
              <a:t>: «Учись и Познавай!»</a:t>
            </a:r>
          </a:p>
          <a:p>
            <a:pPr algn="ctr"/>
            <a:r>
              <a:rPr lang="ru-RU"/>
              <a:t>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988497" y="1591712"/>
            <a:ext cx="3352623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/>
              <a:t>опасность: «Будь Грамотным и Безопасным!»</a:t>
            </a:r>
          </a:p>
          <a:p>
            <a:pPr algn="ctr"/>
            <a:r>
              <a:rPr lang="ru-RU"/>
              <a:t>опасность: «Будь Грамотным и Безопасным!»</a:t>
            </a:r>
          </a:p>
        </p:txBody>
      </p:sp>
      <p:sp>
        <p:nvSpPr>
          <p:cNvPr id="3" name="AutoShape 2" descr="Picture background"/>
          <p:cNvSpPr>
            <a:spLocks noChangeAspect="1" noChangeArrowheads="1"/>
          </p:cNvSpPr>
          <p:nvPr/>
        </p:nvSpPr>
        <p:spPr bwMode="auto">
          <a:xfrm>
            <a:off x="4728172" y="-15651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prstTxWarp prst="textNoShape">
              <a:avLst/>
            </a:prstTxWarp>
          </a:bodyPr>
          <a:lstStyle>
            <a:defPPr/>
          </a:lstStyle>
          <a:p>
            <a:pPr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496019" y="1592583"/>
            <a:ext cx="3327715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/>
              <a:t>Волонтерство и Добровольчество: «Помогай и Делай Добро!»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0223" y="2741165"/>
            <a:ext cx="3340898" cy="92667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9184" y="2734009"/>
            <a:ext cx="3340898" cy="92667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080" y="2751332"/>
            <a:ext cx="3340898" cy="92667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0223" y="3849693"/>
            <a:ext cx="3340898" cy="9266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0404" y="5014222"/>
            <a:ext cx="3340898" cy="92667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5551" y="3872323"/>
            <a:ext cx="3340898" cy="92667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0300" y="5010637"/>
            <a:ext cx="3340898" cy="92667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671" y="3849693"/>
            <a:ext cx="3340898" cy="92667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015" y="5020446"/>
            <a:ext cx="3340898" cy="9266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3374" y="2845894"/>
            <a:ext cx="33297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sz="2000" b="1">
                <a:solidFill>
                  <a:srgbClr val="FF0000"/>
                </a:solidFill>
              </a:rPr>
              <a:t>Наука и Технологии: </a:t>
            </a:r>
            <a:r>
              <a:rPr lang="ru-RU" sz="2000" b="1">
                <a:solidFill>
                  <a:srgbClr val="002060"/>
                </a:solidFill>
              </a:rPr>
              <a:t>«Дерзай и Открывай!»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6506" y="3933633"/>
            <a:ext cx="32950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sz="2000" b="1">
                <a:solidFill>
                  <a:srgbClr val="FF0000"/>
                </a:solidFill>
              </a:rPr>
              <a:t>Труд, Профессия и Своё Дело: </a:t>
            </a:r>
            <a:r>
              <a:rPr lang="ru-RU" sz="2000" b="1">
                <a:solidFill>
                  <a:srgbClr val="002060"/>
                </a:solidFill>
              </a:rPr>
              <a:t>«Найди Призвание!»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0698" y="5114407"/>
            <a:ext cx="32604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sz="2000" b="1">
                <a:solidFill>
                  <a:srgbClr val="FF0000"/>
                </a:solidFill>
              </a:rPr>
              <a:t>Культура и Искусство: </a:t>
            </a:r>
            <a:r>
              <a:rPr lang="ru-RU" sz="2000" b="1">
                <a:solidFill>
                  <a:srgbClr val="002060"/>
                </a:solidFill>
              </a:rPr>
              <a:t>«Создавай и Вдохновляй!»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96019" y="1541080"/>
            <a:ext cx="32987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sz="2000" b="1">
                <a:solidFill>
                  <a:srgbClr val="FF0000"/>
                </a:solidFill>
              </a:rPr>
              <a:t>Волонтерство и Добровольчество:</a:t>
            </a:r>
            <a:r>
              <a:rPr lang="ru-RU" sz="2000" b="1">
                <a:solidFill>
                  <a:srgbClr val="002060"/>
                </a:solidFill>
              </a:rPr>
              <a:t> «Благо твори!»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17770" y="2713260"/>
            <a:ext cx="33115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sz="2000" b="1">
                <a:solidFill>
                  <a:srgbClr val="FF0000"/>
                </a:solidFill>
              </a:rPr>
              <a:t>Патриотизм и Историческая Память: </a:t>
            </a:r>
            <a:r>
              <a:rPr lang="ru-RU" sz="2000" b="1">
                <a:solidFill>
                  <a:srgbClr val="002060"/>
                </a:solidFill>
              </a:rPr>
              <a:t>«Служи Отечеству!»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25551" y="3952465"/>
            <a:ext cx="33297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sz="2000" b="1">
                <a:solidFill>
                  <a:srgbClr val="FF0000"/>
                </a:solidFill>
              </a:rPr>
              <a:t>Спорт: </a:t>
            </a:r>
            <a:r>
              <a:rPr lang="ru-RU" sz="2000" b="1">
                <a:solidFill>
                  <a:srgbClr val="002060"/>
                </a:solidFill>
              </a:rPr>
              <a:t>«Достигай и побеждай»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85427" y="4942485"/>
            <a:ext cx="32987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sz="2000" b="1">
                <a:solidFill>
                  <a:srgbClr val="FF0000"/>
                </a:solidFill>
              </a:rPr>
              <a:t>Здоровый Образ Жизни: </a:t>
            </a:r>
            <a:r>
              <a:rPr lang="ru-RU" sz="2000" b="1">
                <a:solidFill>
                  <a:srgbClr val="002060"/>
                </a:solidFill>
              </a:rPr>
              <a:t>«Будь здоров!»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988497" y="1541080"/>
            <a:ext cx="33526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sz="2000" b="1">
                <a:solidFill>
                  <a:srgbClr val="FF0000"/>
                </a:solidFill>
              </a:rPr>
              <a:t>Медиа и Коммуникации: </a:t>
            </a:r>
            <a:r>
              <a:rPr lang="ru-RU" sz="2000" b="1">
                <a:solidFill>
                  <a:srgbClr val="002060"/>
                </a:solidFill>
              </a:rPr>
              <a:t>«Расскажи о главном!»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09450" y="2668669"/>
            <a:ext cx="33107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sz="2000" b="1">
                <a:solidFill>
                  <a:srgbClr val="FF0000"/>
                </a:solidFill>
              </a:rPr>
              <a:t>Туризм и Путешествия: </a:t>
            </a:r>
            <a:r>
              <a:rPr lang="ru-RU" sz="2000" b="1">
                <a:solidFill>
                  <a:srgbClr val="002060"/>
                </a:solidFill>
              </a:rPr>
              <a:t>«Открывай страну!»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009450" y="3959086"/>
            <a:ext cx="33107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sz="2000" b="1">
                <a:solidFill>
                  <a:srgbClr val="FF0000"/>
                </a:solidFill>
              </a:rPr>
              <a:t>Экология: </a:t>
            </a:r>
            <a:r>
              <a:rPr lang="ru-RU" sz="2000" b="1">
                <a:solidFill>
                  <a:srgbClr val="002060"/>
                </a:solidFill>
              </a:rPr>
              <a:t>«Береги Планету!»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015415" y="4982629"/>
            <a:ext cx="32987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b="1">
                <a:solidFill>
                  <a:srgbClr val="FF0000"/>
                </a:solidFill>
              </a:rPr>
              <a:t>Дипломатия и </a:t>
            </a:r>
            <a:r>
              <a:rPr lang="ru-RU" b="1">
                <a:solidFill>
                  <a:srgbClr val="002060"/>
                </a:solidFill>
              </a:rPr>
              <a:t>международные отношения: «Умей дружить!»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3575"/>
            <a:ext cx="12192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33104" y="269686"/>
            <a:ext cx="108632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sz="3200" b="1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Направление - Образование и Знания: «Учись и Познавай!»</a:t>
            </a:r>
          </a:p>
        </p:txBody>
      </p:sp>
      <p:pic>
        <p:nvPicPr>
          <p:cNvPr id="13" name="Рисунок 12" descr="Изображение выглядит как Шрифт, текст, Графика, логотип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7300" y="232540"/>
            <a:ext cx="450500" cy="871079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 noEditPoints="1"/>
          </p:cNvSpPr>
          <p:nvPr>
            <p:ph type="title"/>
          </p:nvPr>
        </p:nvSpPr>
        <p:spPr>
          <a:xfrm>
            <a:off x="511772" y="4496253"/>
            <a:ext cx="9042400" cy="650367"/>
          </a:xfrm>
        </p:spPr>
        <p:txBody>
          <a:bodyPr>
            <a:noAutofit/>
          </a:bodyPr>
          <a:lstStyle>
            <a:defPPr/>
          </a:lstStyle>
          <a:p>
            <a:pPr marL="182563" marR="266700" indent="-90488" algn="ctr" defTabSz="950913">
              <a:spcBef>
                <a:spcPts val="455"/>
              </a:spcBef>
              <a:tabLst>
                <a:tab pos="4398963"/>
              </a:tabLst>
            </a:pPr>
            <a:br>
              <a:rPr lang="ru-RU" sz="2400" b="1" u="sng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400" b="1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Объект 2"/>
          <p:cNvSpPr txBox="1"/>
          <p:nvPr/>
        </p:nvSpPr>
        <p:spPr>
          <a:xfrm>
            <a:off x="741989" y="3363741"/>
            <a:ext cx="5184718" cy="1853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/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2653E3"/>
              </a:buClr>
            </a:pPr>
            <a:endParaRPr lang="ru-RU" sz="200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Объект 2"/>
          <p:cNvSpPr txBox="1"/>
          <p:nvPr/>
        </p:nvSpPr>
        <p:spPr>
          <a:xfrm>
            <a:off x="811850" y="2882044"/>
            <a:ext cx="5184718" cy="21733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/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2653E3"/>
              </a:buClr>
            </a:pPr>
            <a:endParaRPr lang="ru-RU" b="1">
              <a:solidFill>
                <a:srgbClr val="002060"/>
              </a:solidFill>
            </a:endParaRPr>
          </a:p>
        </p:txBody>
      </p:sp>
      <p:sp>
        <p:nvSpPr>
          <p:cNvPr id="3" name="AutoShape 2" descr="Picture background"/>
          <p:cNvSpPr>
            <a:spLocks noChangeAspect="1" noChangeArrowheads="1"/>
          </p:cNvSpPr>
          <p:nvPr/>
        </p:nvSpPr>
        <p:spPr bwMode="auto">
          <a:xfrm>
            <a:off x="4728172" y="-15651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prstTxWarp prst="textNoShape">
              <a:avLst/>
            </a:prstTxWarp>
          </a:bodyPr>
          <a:lstStyle>
            <a:defPPr/>
          </a:lstStyle>
          <a:p>
            <a:pPr/>
            <a:endParaRPr lang="ru-RU"/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-53426" y="0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>
            <a:prstTxWarp prst="textNoShape">
              <a:avLst/>
            </a:prstTxWarp>
            <a:spAutoFit/>
          </a:bodyPr>
          <a:lstStyle>
            <a:defPPr/>
          </a:lstStyle>
          <a:p>
            <a:pPr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231" y="664909"/>
            <a:ext cx="3644694" cy="2733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0371" y="734831"/>
            <a:ext cx="3603878" cy="2702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Box 21"/>
          <p:cNvSpPr txBox="1"/>
          <p:nvPr/>
        </p:nvSpPr>
        <p:spPr>
          <a:xfrm>
            <a:off x="391940" y="3186725"/>
            <a:ext cx="5884816" cy="305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ru-RU" sz="1400" b="1" err="1">
                <a:solidFill>
                  <a:srgbClr val="002060"/>
                </a:solidFill>
              </a:rPr>
              <a:t>Поисково - экспериментальная деятельность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6"/>
          <a:srcRect l="52211" t="52828" r="3170" b="2801"/>
          <a:stretch>
            <a:fillRect/>
          </a:stretch>
        </p:blipFill>
        <p:spPr>
          <a:xfrm>
            <a:off x="7996677" y="829344"/>
            <a:ext cx="3574510" cy="2734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TextBox 26"/>
          <p:cNvSpPr txBox="1"/>
          <p:nvPr/>
        </p:nvSpPr>
        <p:spPr>
          <a:xfrm>
            <a:off x="8005967" y="3450723"/>
            <a:ext cx="3307871" cy="305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ru-RU" sz="1400" b="1">
                <a:solidFill>
                  <a:srgbClr val="002060"/>
                </a:solidFill>
              </a:rPr>
              <a:t>Моделирование</a:t>
            </a:r>
            <a:r>
              <a:rPr lang="ru-RU" sz="1400" b="1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231" y="3492335"/>
            <a:ext cx="2304786" cy="30712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8066" y="3414644"/>
            <a:ext cx="2566638" cy="32006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22923" y="6404991"/>
            <a:ext cx="2920237" cy="4206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35997" y="3698954"/>
            <a:ext cx="2292295" cy="24325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88072" y="3741629"/>
            <a:ext cx="2085013" cy="23471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22081" y="6056913"/>
            <a:ext cx="2853175" cy="591363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87937" y="1812939"/>
            <a:ext cx="6400800" cy="1752600"/>
          </a:xfrm>
        </p:spPr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1026" name="Picture 2" descr="D:\Desktop\застав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6337" y="-1400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567608" y="2492896"/>
            <a:ext cx="6448448" cy="309634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2400" b="1">
                <a:solidFill>
                  <a:srgbClr val="002060"/>
                </a:solidFill>
              </a:rPr>
              <a:t>ОБРАЗОВАТЕЛЬНАЯ СИТУАЦИЯ </a:t>
            </a:r>
          </a:p>
          <a:p>
            <a:pPr algn="ctr"/>
            <a:endParaRPr lang="ru-RU" sz="2400" b="1">
              <a:solidFill>
                <a:srgbClr val="002060"/>
              </a:solidFill>
            </a:endParaRPr>
          </a:p>
          <a:p>
            <a:pPr algn="ctr"/>
            <a:r>
              <a:rPr lang="ru-RU" sz="2400" b="1">
                <a:solidFill>
                  <a:srgbClr val="002060"/>
                </a:solidFill>
              </a:rPr>
              <a:t>«НЕ ИГРАЙ НА ПРОЕЗЖЕЙ ЧАСТИ!»</a:t>
            </a:r>
          </a:p>
          <a:p>
            <a:pPr algn="ctr"/>
            <a:r>
              <a:rPr lang="ru-RU" sz="2400" b="1">
                <a:solidFill>
                  <a:srgbClr val="002060"/>
                </a:solidFill>
              </a:rPr>
              <a:t>Подготовительная к школе группа «Пчелки»  </a:t>
            </a:r>
          </a:p>
          <a:p>
            <a:pPr algn="ctr"/>
            <a:endParaRPr lang="ru-RU" sz="2400" b="1">
              <a:solidFill>
                <a:srgbClr val="002060"/>
              </a:solidFill>
            </a:endParaRPr>
          </a:p>
          <a:p>
            <a:pPr algn="r"/>
            <a:r>
              <a:rPr lang="ru-RU" sz="2400" b="1">
                <a:solidFill>
                  <a:srgbClr val="002060"/>
                </a:solidFill>
              </a:rPr>
              <a:t>Воспитатель: Понтилеева С.Г.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79577" y="332656"/>
            <a:ext cx="77331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ru-RU" altLang="ru-RU" b="1" kern="0">
                <a:solidFill>
                  <a:prstClr val="white"/>
                </a:solidFill>
                <a:cs typeface="Times New Roman" panose="02020603050405020304" pitchFamily="18" charset="0"/>
              </a:rPr>
              <a:t>                 Муниципальное автономное дошкольное образовательное </a:t>
            </a:r>
          </a:p>
          <a:p>
            <a:pPr algn="ctr"/>
            <a:r>
              <a:rPr lang="ru-RU" altLang="ru-RU" b="1" kern="0">
                <a:solidFill>
                  <a:prstClr val="white"/>
                </a:solidFill>
                <a:cs typeface="Times New Roman" panose="02020603050405020304" pitchFamily="18" charset="0"/>
              </a:rPr>
              <a:t>учреждение детский сад № 63 «Журавлик»</a:t>
            </a:r>
          </a:p>
          <a:p>
            <a:pPr algn="ctr"/>
            <a:r>
              <a:rPr lang="ru-RU" altLang="ru-RU" b="1" kern="0">
                <a:solidFill>
                  <a:prstClr val="white"/>
                </a:solidFill>
                <a:cs typeface="Times New Roman" panose="02020603050405020304" pitchFamily="18" charset="0"/>
              </a:rPr>
              <a:t> комбинированного вида </a:t>
            </a:r>
          </a:p>
          <a:p>
            <a:pPr/>
            <a:r>
              <a:rPr lang="ru-RU" altLang="ru-RU" b="1" kern="0">
                <a:solidFill>
                  <a:prstClr val="white"/>
                </a:solidFill>
                <a:cs typeface="Times New Roman" panose="02020603050405020304" pitchFamily="18" charset="0"/>
              </a:rPr>
              <a:t>                                 Киселевского городского округа</a:t>
            </a:r>
            <a:br>
              <a:rPr lang="ru-RU" altLang="ru-RU" sz="2800" kern="0">
                <a:solidFill>
                  <a:prstClr val="white"/>
                </a:solidFill>
              </a:rPr>
            </a:br>
            <a:r>
              <a:rPr lang="ru-RU" altLang="ru-RU" b="1" kern="0">
                <a:solidFill>
                  <a:prstClr val="white"/>
                </a:solidFill>
                <a:cs typeface="Times New Roman" panose="02020603050405020304" pitchFamily="18" charset="0"/>
              </a:rPr>
              <a:t>                           </a:t>
            </a:r>
          </a:p>
          <a:p>
            <a:pPr algn="ctr"/>
            <a:r>
              <a:rPr lang="ru-RU" altLang="ru-RU" b="1" kern="0">
                <a:solidFill>
                  <a:prstClr val="white"/>
                </a:solidFill>
                <a:cs typeface="Times New Roman" panose="02020603050405020304" pitchFamily="18" charset="0"/>
              </a:rPr>
              <a:t>     </a:t>
            </a:r>
            <a:endParaRPr lang="ru-RU" sz="3200" b="1">
              <a:solidFill>
                <a:prstClr val="white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59896" y="6165304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ru-RU" sz="2000" b="1">
                <a:solidFill>
                  <a:srgbClr val="002060"/>
                </a:solidFill>
              </a:rPr>
              <a:t>2025 год</a:t>
            </a:r>
          </a:p>
        </p:txBody>
      </p:sp>
      <p:pic>
        <p:nvPicPr>
          <p:cNvPr id="2050" name="Picture 2" descr="D:\Desktop\для вставки ОД\пд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32304" y="978303"/>
            <a:ext cx="1527292" cy="1145469"/>
          </a:xfrm>
          <a:prstGeom prst="ellipse">
            <a:avLst/>
          </a:prstGeom>
          <a:ln w="63500" cap="rnd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377863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Прямоугольник 17"/>
          <p:cNvSpPr/>
          <p:nvPr/>
        </p:nvSpPr>
        <p:spPr>
          <a:xfrm>
            <a:off x="-63083" y="0"/>
            <a:ext cx="12192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912" y="322639"/>
            <a:ext cx="108632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kumimoji="0" lang="ru-RU" sz="3200" b="1" i="0" u="none" strike="noStrike" kern="1200" cap="none" spc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Направление - Наука и Технологии: «Дерзай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kumimoji="0" lang="ru-RU" sz="3200" b="1" i="0" u="none" strike="noStrike" kern="1200" cap="none" spc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Открывай!»</a:t>
            </a:r>
          </a:p>
        </p:txBody>
      </p:sp>
      <p:pic>
        <p:nvPicPr>
          <p:cNvPr id="13" name="Рисунок 12" descr="Изображение выглядит как Шрифт, текст, Графика, логотип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7300" y="232540"/>
            <a:ext cx="450500" cy="871079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 noEditPoints="1"/>
          </p:cNvSpPr>
          <p:nvPr>
            <p:ph type="title"/>
          </p:nvPr>
        </p:nvSpPr>
        <p:spPr>
          <a:xfrm>
            <a:off x="1290320" y="1686559"/>
            <a:ext cx="9042400" cy="650367"/>
          </a:xfrm>
        </p:spPr>
        <p:txBody>
          <a:bodyPr>
            <a:noAutofit/>
          </a:bodyPr>
          <a:lstStyle>
            <a:defPPr/>
          </a:lstStyle>
          <a:p>
            <a:pPr marL="182563" marR="266700" indent="-90488" algn="ctr" defTabSz="950913">
              <a:spcBef>
                <a:spcPts val="455"/>
              </a:spcBef>
              <a:tabLst>
                <a:tab pos="4398963"/>
              </a:tabLst>
            </a:pPr>
            <a:br>
              <a:rPr lang="ru-RU" sz="2400" b="1" u="sng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400" b="1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Объект 2"/>
          <p:cNvSpPr txBox="1"/>
          <p:nvPr/>
        </p:nvSpPr>
        <p:spPr>
          <a:xfrm>
            <a:off x="741989" y="3363741"/>
            <a:ext cx="5184718" cy="1853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/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2653E3"/>
              </a:buClr>
              <a:buSzTx/>
              <a:buFont typeface="Arial" panose="020b0604020202020204" pitchFamily="34" charset="0"/>
              <a:buChar char="•"/>
            </a:pPr>
            <a:endParaRPr kumimoji="0" lang="ru-RU" sz="2000" b="0" i="0" u="none" strike="noStrike" kern="1200" cap="none" spc="0" baseline="0" noProof="0">
              <a:ln>
                <a:noFill/>
              </a:ln>
              <a:solidFill>
                <a:srgbClr val="002060"/>
              </a:solidFill>
              <a:effectLst/>
              <a:uLn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Объект 2"/>
          <p:cNvSpPr txBox="1"/>
          <p:nvPr/>
        </p:nvSpPr>
        <p:spPr>
          <a:xfrm>
            <a:off x="811850" y="2882044"/>
            <a:ext cx="5184718" cy="21733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/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2653E3"/>
              </a:buClr>
              <a:buSzTx/>
              <a:buFont typeface="Arial" panose="020b0604020202020204" pitchFamily="34" charset="0"/>
              <a:buChar char="•"/>
            </a:pPr>
            <a:endParaRPr kumimoji="0" lang="ru-RU" sz="2800" b="1" i="0" u="none" strike="noStrike" kern="1200" cap="none" spc="0" baseline="0" noProof="0">
              <a:ln>
                <a:noFill/>
              </a:ln>
              <a:solidFill>
                <a:srgbClr val="002060"/>
              </a:solidFill>
              <a:effectLst/>
              <a:uLn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5469" y="5909481"/>
            <a:ext cx="10017456" cy="559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7112" y="1182431"/>
            <a:ext cx="2961894" cy="2271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0688" y="1498093"/>
            <a:ext cx="3079285" cy="2309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4898" y="4046815"/>
            <a:ext cx="3642681" cy="2732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795255" y="3511998"/>
            <a:ext cx="4447309" cy="3920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400" b="1">
                <a:solidFill>
                  <a:srgbClr val="002060"/>
                </a:solidFill>
              </a:rPr>
              <a:t>Студия «Маленький гений» (ментальная арифметика)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173069" y="6326858"/>
            <a:ext cx="2378008" cy="3920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400" b="1">
                <a:solidFill>
                  <a:srgbClr val="002060"/>
                </a:solidFill>
              </a:rPr>
              <a:t>Кружок «Умная пчелка» (робототехника)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503" y="4031522"/>
            <a:ext cx="2960654" cy="2213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Прямоугольник 21"/>
          <p:cNvSpPr/>
          <p:nvPr/>
        </p:nvSpPr>
        <p:spPr>
          <a:xfrm>
            <a:off x="72957" y="6044423"/>
            <a:ext cx="3642736" cy="5648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400" b="1">
                <a:solidFill>
                  <a:srgbClr val="002060"/>
                </a:solidFill>
              </a:rPr>
              <a:t>Мастер- класс  «Робототехника как средство развития критического мышления»</a:t>
            </a:r>
            <a:endParaRPr lang="ru-RU" sz="1400" b="1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rcRect l="14251" r="21113"/>
          <a:stretch>
            <a:fillRect/>
          </a:stretch>
        </p:blipFill>
        <p:spPr>
          <a:xfrm>
            <a:off x="6391438" y="1440411"/>
            <a:ext cx="2673300" cy="2225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Прямоугольник 22"/>
          <p:cNvSpPr/>
          <p:nvPr/>
        </p:nvSpPr>
        <p:spPr>
          <a:xfrm>
            <a:off x="5729343" y="3454965"/>
            <a:ext cx="3804479" cy="5765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400" b="1">
                <a:solidFill>
                  <a:srgbClr val="002060"/>
                </a:solidFill>
              </a:rPr>
              <a:t>Презентация программно-методического комплекта  «Маленький гений» 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5922354" y="-184666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>
            <a:prstTxWarp prst="textNoShape">
              <a:avLst/>
            </a:prstTxWarp>
            <a:spAutoFit/>
          </a:bodyPr>
          <a:lstStyle>
            <a:defPPr/>
          </a:lstStyle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15693" y="3986991"/>
            <a:ext cx="2094659" cy="2797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/>
          <a:srcRect l="2792"/>
          <a:stretch>
            <a:fillRect/>
          </a:stretch>
        </p:blipFill>
        <p:spPr>
          <a:xfrm>
            <a:off x="9459608" y="1008544"/>
            <a:ext cx="2182942" cy="3089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/>
          <a:srcRect l="1557" t="20083" r="2010" b="2193"/>
          <a:stretch>
            <a:fillRect/>
          </a:stretch>
        </p:blipFill>
        <p:spPr>
          <a:xfrm>
            <a:off x="6125059" y="4145147"/>
            <a:ext cx="2217841" cy="2442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87937" y="1812939"/>
            <a:ext cx="6400800" cy="1752600"/>
          </a:xfrm>
        </p:spPr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1026" name="Picture 2" descr="D:\Desktop\застав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6337" y="-1400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639616" y="2492897"/>
            <a:ext cx="6408712" cy="274730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endParaRPr lang="ru-RU" sz="2400" b="1">
              <a:solidFill>
                <a:srgbClr val="002060"/>
              </a:solidFill>
              <a:latin typeface="Calibri"/>
            </a:endParaRPr>
          </a:p>
          <a:p>
            <a:pPr algn="ctr"/>
            <a:r>
              <a:rPr lang="ru-RU" sz="2400" b="1">
                <a:solidFill>
                  <a:srgbClr val="002060"/>
                </a:solidFill>
                <a:latin typeface="Calibri"/>
              </a:rPr>
              <a:t>ХУДОЖЕСТВЕННО – ТЕАТРАЛИЗОВАННАЯ </a:t>
            </a:r>
          </a:p>
          <a:p>
            <a:pPr algn="ctr"/>
            <a:r>
              <a:rPr lang="ru-RU" sz="2400" b="1">
                <a:solidFill>
                  <a:srgbClr val="002060"/>
                </a:solidFill>
                <a:latin typeface="Calibri"/>
              </a:rPr>
              <a:t>ДЕЯТЕЛЬНОСТЬ</a:t>
            </a:r>
          </a:p>
          <a:p>
            <a:pPr algn="ctr"/>
            <a:r>
              <a:rPr lang="ru-RU" sz="2400" b="1">
                <a:solidFill>
                  <a:srgbClr val="002060"/>
                </a:solidFill>
                <a:latin typeface="Calibri"/>
              </a:rPr>
              <a:t>«БОГАТЫЙ ТОПТЫШКА</a:t>
            </a:r>
            <a:r>
              <a:rPr lang="ru-RU" sz="2600" b="1">
                <a:solidFill>
                  <a:srgbClr val="002060"/>
                </a:solidFill>
                <a:latin typeface="Calibri"/>
              </a:rPr>
              <a:t>»</a:t>
            </a:r>
          </a:p>
          <a:p>
            <a:pPr algn="ctr"/>
            <a:endParaRPr lang="ru-RU" sz="2600" b="1">
              <a:solidFill>
                <a:srgbClr val="002060"/>
              </a:solidFill>
              <a:latin typeface="Calibri"/>
            </a:endParaRPr>
          </a:p>
          <a:p>
            <a:pPr algn="ctr"/>
            <a:r>
              <a:rPr lang="ru-RU" sz="2400" b="1">
                <a:solidFill>
                  <a:srgbClr val="002060"/>
                </a:solidFill>
                <a:latin typeface="Calibri"/>
              </a:rPr>
              <a:t>Средняя группа «Лесная полянка»  </a:t>
            </a:r>
          </a:p>
          <a:p>
            <a:pPr algn="r"/>
            <a:r>
              <a:rPr lang="ru-RU" sz="2400" b="1">
                <a:solidFill>
                  <a:srgbClr val="002060"/>
                </a:solidFill>
                <a:latin typeface="Calibri"/>
              </a:rPr>
              <a:t>Воспитатель: Бобкова Л.М</a:t>
            </a:r>
            <a:r>
              <a:rPr lang="ru-RU" sz="2800" b="1">
                <a:solidFill>
                  <a:srgbClr val="002060"/>
                </a:solidFill>
                <a:latin typeface="Calibri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79577" y="332656"/>
            <a:ext cx="77331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ru-RU" altLang="ru-RU" b="1" kern="0">
                <a:solidFill>
                  <a:prstClr val="white"/>
                </a:solidFill>
                <a:latin typeface="Calibri"/>
                <a:cs typeface="Times New Roman" panose="02020603050405020304" pitchFamily="18" charset="0"/>
              </a:rPr>
              <a:t>                 Муниципальное автономное дошкольное образовательное </a:t>
            </a:r>
          </a:p>
          <a:p>
            <a:pPr algn="ctr"/>
            <a:r>
              <a:rPr lang="ru-RU" altLang="ru-RU" b="1" kern="0">
                <a:solidFill>
                  <a:prstClr val="white"/>
                </a:solidFill>
                <a:latin typeface="Calibri"/>
                <a:cs typeface="Times New Roman" panose="02020603050405020304" pitchFamily="18" charset="0"/>
              </a:rPr>
              <a:t>учреждение детский сад № 63 «Журавлик»</a:t>
            </a:r>
          </a:p>
          <a:p>
            <a:pPr algn="ctr"/>
            <a:r>
              <a:rPr lang="ru-RU" altLang="ru-RU" b="1" kern="0">
                <a:solidFill>
                  <a:prstClr val="white"/>
                </a:solidFill>
                <a:latin typeface="Calibri"/>
                <a:cs typeface="Times New Roman" panose="02020603050405020304" pitchFamily="18" charset="0"/>
              </a:rPr>
              <a:t> комбинированного вида </a:t>
            </a:r>
          </a:p>
          <a:p>
            <a:pPr/>
            <a:r>
              <a:rPr lang="ru-RU" altLang="ru-RU" b="1" kern="0">
                <a:solidFill>
                  <a:prstClr val="white"/>
                </a:solidFill>
                <a:latin typeface="Calibri"/>
                <a:cs typeface="Times New Roman" panose="02020603050405020304" pitchFamily="18" charset="0"/>
              </a:rPr>
              <a:t>                                 Киселевского городского округа</a:t>
            </a:r>
            <a:br>
              <a:rPr lang="ru-RU" altLang="ru-RU" sz="2800" kern="0">
                <a:solidFill>
                  <a:prstClr val="white"/>
                </a:solidFill>
                <a:latin typeface="Calibri"/>
              </a:rPr>
            </a:br>
            <a:r>
              <a:rPr lang="ru-RU" altLang="ru-RU" b="1" kern="0">
                <a:solidFill>
                  <a:prstClr val="white"/>
                </a:solidFill>
                <a:latin typeface="Calibri"/>
                <a:cs typeface="Times New Roman" panose="02020603050405020304" pitchFamily="18" charset="0"/>
              </a:rPr>
              <a:t>                           </a:t>
            </a:r>
          </a:p>
          <a:p>
            <a:pPr algn="ctr"/>
            <a:r>
              <a:rPr lang="ru-RU" altLang="ru-RU" b="1" kern="0">
                <a:solidFill>
                  <a:prstClr val="white"/>
                </a:solidFill>
                <a:latin typeface="Calibri"/>
                <a:cs typeface="Times New Roman" panose="02020603050405020304" pitchFamily="18" charset="0"/>
              </a:rPr>
              <a:t>     </a:t>
            </a:r>
            <a:endParaRPr lang="ru-RU" sz="3200" b="1">
              <a:solidFill>
                <a:prstClr val="white"/>
              </a:solidFill>
              <a:latin typeface="Calibr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59896" y="6165304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ru-RU" sz="2000" b="1">
                <a:solidFill>
                  <a:srgbClr val="002060"/>
                </a:solidFill>
                <a:latin typeface="Calibri"/>
              </a:rPr>
              <a:t>2025 год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0336" y="927224"/>
            <a:ext cx="1360992" cy="1360992"/>
          </a:xfrm>
          <a:prstGeom prst="ellipse">
            <a:avLst/>
          </a:prstGeom>
          <a:ln w="63500" cap="rnd"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675161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kumimoji="0" lang="ru-RU" sz="1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912" y="322639"/>
            <a:ext cx="108632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kumimoji="0" lang="ru-RU" sz="3200" b="1" i="0" u="none" strike="noStrike" kern="1200" cap="none" spc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Направление-  Труд, Профессия и Своё Дело: «Найди Призвание!»</a:t>
            </a:r>
          </a:p>
        </p:txBody>
      </p:sp>
      <p:pic>
        <p:nvPicPr>
          <p:cNvPr id="13" name="Рисунок 12" descr="Изображение выглядит как Шрифт, текст, Графика, логотип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7300" y="232540"/>
            <a:ext cx="450500" cy="871079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 noEditPoints="1"/>
          </p:cNvSpPr>
          <p:nvPr>
            <p:ph type="title"/>
          </p:nvPr>
        </p:nvSpPr>
        <p:spPr>
          <a:xfrm>
            <a:off x="1290320" y="1686559"/>
            <a:ext cx="9042400" cy="650367"/>
          </a:xfrm>
        </p:spPr>
        <p:txBody>
          <a:bodyPr>
            <a:noAutofit/>
          </a:bodyPr>
          <a:lstStyle>
            <a:defPPr/>
          </a:lstStyle>
          <a:p>
            <a:pPr marL="182563" marR="266700" indent="-90488" algn="ctr" defTabSz="950913">
              <a:spcBef>
                <a:spcPts val="455"/>
              </a:spcBef>
              <a:tabLst>
                <a:tab pos="4398963"/>
              </a:tabLst>
            </a:pPr>
            <a:br>
              <a:rPr lang="ru-RU" sz="2400" b="1" u="sng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400" b="1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Объект 2"/>
          <p:cNvSpPr txBox="1"/>
          <p:nvPr/>
        </p:nvSpPr>
        <p:spPr>
          <a:xfrm>
            <a:off x="741989" y="3363741"/>
            <a:ext cx="5184718" cy="1853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/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2653E3"/>
              </a:buClr>
              <a:buSzTx/>
              <a:buFont typeface="Arial" panose="020b0604020202020204" pitchFamily="34" charset="0"/>
              <a:buChar char="•"/>
            </a:pPr>
            <a:endParaRPr kumimoji="0" lang="ru-RU" sz="2000" b="0" i="0" u="none" strike="noStrike" kern="1200" cap="none" spc="0" baseline="0" noProof="0">
              <a:ln>
                <a:noFill/>
              </a:ln>
              <a:solidFill>
                <a:srgbClr val="002060"/>
              </a:solidFill>
              <a:effectLst/>
              <a:uLn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Объект 2"/>
          <p:cNvSpPr txBox="1"/>
          <p:nvPr/>
        </p:nvSpPr>
        <p:spPr>
          <a:xfrm>
            <a:off x="811850" y="2882044"/>
            <a:ext cx="5184718" cy="21733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/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2653E3"/>
              </a:buClr>
              <a:buSzTx/>
              <a:buFont typeface="Arial" panose="020b0604020202020204" pitchFamily="34" charset="0"/>
              <a:buChar char="•"/>
            </a:pPr>
            <a:endParaRPr kumimoji="0" lang="ru-RU" sz="2800" b="1" i="0" u="none" strike="noStrike" kern="1200" cap="none" spc="0" baseline="0" noProof="0">
              <a:ln>
                <a:noFill/>
              </a:ln>
              <a:solidFill>
                <a:srgbClr val="002060"/>
              </a:solidFill>
              <a:effectLst/>
              <a:uLnTx/>
              <a:latin typeface="Calibri"/>
              <a:ea typeface="+mn-ea"/>
              <a:cs typeface="+mn-cs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4"/>
          <a:srcRect l="16674" b="6300"/>
          <a:stretch>
            <a:fillRect/>
          </a:stretch>
        </p:blipFill>
        <p:spPr bwMode="auto">
          <a:xfrm>
            <a:off x="189956" y="1144283"/>
            <a:ext cx="3047179" cy="2229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/>
          <p:nvPr/>
        </p:nvPicPr>
        <p:blipFill>
          <a:blip r:embed="rId5"/>
          <a:srcRect t="33396" b="6186"/>
          <a:stretch>
            <a:fillRect/>
          </a:stretch>
        </p:blipFill>
        <p:spPr bwMode="auto">
          <a:xfrm>
            <a:off x="8139656" y="1074167"/>
            <a:ext cx="2872785" cy="2895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/>
          <p:nvPr/>
        </p:nvPicPr>
        <p:blipFill>
          <a:blip r:embed="rId6"/>
          <a:stretch>
            <a:fillRect/>
          </a:stretch>
        </p:blipFill>
        <p:spPr bwMode="auto">
          <a:xfrm>
            <a:off x="142818" y="4111379"/>
            <a:ext cx="3978181" cy="2332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rcRect t="10424" r="3394"/>
          <a:stretch>
            <a:fillRect/>
          </a:stretch>
        </p:blipFill>
        <p:spPr>
          <a:xfrm>
            <a:off x="5265270" y="4111379"/>
            <a:ext cx="3621034" cy="2518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rcRect l="12477" t="15273" r="13273"/>
          <a:stretch>
            <a:fillRect/>
          </a:stretch>
        </p:blipFill>
        <p:spPr>
          <a:xfrm>
            <a:off x="3427091" y="1524687"/>
            <a:ext cx="3880085" cy="2490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rcRect t="31758" b="-1"/>
          <a:stretch>
            <a:fillRect/>
          </a:stretch>
        </p:blipFill>
        <p:spPr>
          <a:xfrm>
            <a:off x="9590465" y="3898622"/>
            <a:ext cx="2313968" cy="2807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391403" y="3478666"/>
            <a:ext cx="2772095" cy="3920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400" b="1">
                <a:solidFill>
                  <a:srgbClr val="002060"/>
                </a:solidFill>
              </a:rPr>
              <a:t>Сюжетно-ролевая игра «Супермаркет» 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953479" y="3746547"/>
            <a:ext cx="2187154" cy="3920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400" b="1">
                <a:solidFill>
                  <a:srgbClr val="002060"/>
                </a:solidFill>
              </a:rPr>
              <a:t>Сюжетно-ролевая игра «Поликлиника» 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564756" y="3435895"/>
            <a:ext cx="2206797" cy="3920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400" b="1">
                <a:solidFill>
                  <a:srgbClr val="002060"/>
                </a:solidFill>
              </a:rPr>
              <a:t>Сюжетно-ролевая игра «Сбербанк» 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886305" y="6145491"/>
            <a:ext cx="2352084" cy="3920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400" b="1">
                <a:solidFill>
                  <a:srgbClr val="002060"/>
                </a:solidFill>
              </a:rPr>
              <a:t>Сюжетно-ролевая игра «Парикмахерская» 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358305" y="6114840"/>
            <a:ext cx="2516320" cy="3920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400" b="1">
                <a:solidFill>
                  <a:srgbClr val="002060"/>
                </a:solidFill>
              </a:rPr>
              <a:t>КВН «Путешествие в страну профессий» 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kumimoji="0" lang="ru-RU" sz="1800" b="0" i="0" u="none" strike="noStrike" kern="1200" cap="none" spc="0" baseline="0" noProof="0">
              <a:ln>
                <a:noFill/>
              </a:ln>
              <a:solidFill>
                <a:prstClr val="white"/>
              </a:solidFill>
              <a:effectLst/>
              <a:uLn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912" y="322639"/>
            <a:ext cx="108632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kumimoji="0" lang="ru-RU" sz="3200" b="1" i="0" u="none" strike="noStrike" kern="1200" cap="none" spc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Направление -  Культура и Искусство: «Создавай и Вдохновляй!»</a:t>
            </a:r>
          </a:p>
        </p:txBody>
      </p:sp>
      <p:pic>
        <p:nvPicPr>
          <p:cNvPr id="13" name="Рисунок 12" descr="Изображение выглядит как Шрифт, текст, Графика, логотип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7300" y="232540"/>
            <a:ext cx="450500" cy="871079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 noEditPoints="1"/>
          </p:cNvSpPr>
          <p:nvPr>
            <p:ph type="title"/>
          </p:nvPr>
        </p:nvSpPr>
        <p:spPr>
          <a:xfrm>
            <a:off x="1290320" y="1686559"/>
            <a:ext cx="9042400" cy="650367"/>
          </a:xfrm>
        </p:spPr>
        <p:txBody>
          <a:bodyPr>
            <a:noAutofit/>
          </a:bodyPr>
          <a:lstStyle>
            <a:defPPr/>
          </a:lstStyle>
          <a:p>
            <a:pPr marL="182563" marR="266700" indent="-90488" algn="ctr" defTabSz="950913">
              <a:spcBef>
                <a:spcPts val="455"/>
              </a:spcBef>
              <a:tabLst>
                <a:tab pos="4398963"/>
              </a:tabLst>
            </a:pPr>
            <a:br>
              <a:rPr lang="ru-RU" sz="2400" b="1" u="sng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400" b="1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Объект 2"/>
          <p:cNvSpPr txBox="1"/>
          <p:nvPr/>
        </p:nvSpPr>
        <p:spPr>
          <a:xfrm>
            <a:off x="741989" y="3363741"/>
            <a:ext cx="5184718" cy="1853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/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2653E3"/>
              </a:buClr>
              <a:buSzTx/>
              <a:buFont typeface="Arial" panose="020b0604020202020204" pitchFamily="34" charset="0"/>
              <a:buChar char="•"/>
            </a:pPr>
            <a:endParaRPr kumimoji="0" lang="ru-RU" sz="2000" b="0" i="0" u="none" strike="noStrike" kern="1200" cap="none" spc="0" baseline="0" noProof="0">
              <a:ln>
                <a:noFill/>
              </a:ln>
              <a:solidFill>
                <a:srgbClr val="002060"/>
              </a:solidFill>
              <a:effectLst/>
              <a:uLn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Объект 2"/>
          <p:cNvSpPr txBox="1"/>
          <p:nvPr/>
        </p:nvSpPr>
        <p:spPr>
          <a:xfrm>
            <a:off x="811850" y="2882044"/>
            <a:ext cx="5184718" cy="21733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/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2653E3"/>
              </a:buClr>
              <a:buSzTx/>
              <a:buFont typeface="Arial" panose="020b0604020202020204" pitchFamily="34" charset="0"/>
              <a:buChar char="•"/>
            </a:pPr>
            <a:endParaRPr kumimoji="0" lang="ru-RU" sz="2800" b="1" i="0" u="none" strike="noStrike" kern="1200" cap="none" spc="0" baseline="0" noProof="0">
              <a:ln>
                <a:noFill/>
              </a:ln>
              <a:solidFill>
                <a:srgbClr val="002060"/>
              </a:solidFill>
              <a:effectLst/>
              <a:uLnTx/>
              <a:latin typeface="Calibri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912" y="1152408"/>
            <a:ext cx="3158843" cy="2494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rcRect l="16568" r="15387" b="11894"/>
          <a:stretch>
            <a:fillRect/>
          </a:stretch>
        </p:blipFill>
        <p:spPr>
          <a:xfrm>
            <a:off x="3825572" y="1351254"/>
            <a:ext cx="3887589" cy="2265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3952399" y="3647368"/>
            <a:ext cx="4064438" cy="3341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400" b="1">
                <a:solidFill>
                  <a:srgbClr val="002060"/>
                </a:solidFill>
              </a:rPr>
              <a:t>Конкурс  на лучшего чтеца  «Мы дети Галактики»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6030" y="4035789"/>
            <a:ext cx="4020807" cy="2502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5470742" y="6410370"/>
            <a:ext cx="2973182" cy="3920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400" b="1">
                <a:solidFill>
                  <a:srgbClr val="002060"/>
                </a:solidFill>
              </a:rPr>
              <a:t>Театрализованная деятельность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rcRect t="12403"/>
          <a:stretch>
            <a:fillRect/>
          </a:stretch>
        </p:blipFill>
        <p:spPr>
          <a:xfrm>
            <a:off x="220596" y="3850006"/>
            <a:ext cx="3661942" cy="2405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rcRect t="21940"/>
          <a:stretch>
            <a:fillRect/>
          </a:stretch>
        </p:blipFill>
        <p:spPr>
          <a:xfrm>
            <a:off x="8693184" y="984161"/>
            <a:ext cx="2521220" cy="2624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Прямоугольник 19"/>
          <p:cNvSpPr/>
          <p:nvPr/>
        </p:nvSpPr>
        <p:spPr>
          <a:xfrm>
            <a:off x="8979194" y="3684451"/>
            <a:ext cx="2639005" cy="2807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400" b="1">
                <a:solidFill>
                  <a:srgbClr val="002060"/>
                </a:solidFill>
              </a:rPr>
              <a:t>Выставка детского творчества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881477" y="6190177"/>
            <a:ext cx="1924315" cy="3477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400" b="1">
                <a:solidFill>
                  <a:srgbClr val="002060"/>
                </a:solidFill>
              </a:rPr>
              <a:t>Студия "Акварелька"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41989" y="3521668"/>
            <a:ext cx="2831697" cy="2781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400" b="1">
                <a:solidFill>
                  <a:srgbClr val="002060"/>
                </a:solidFill>
              </a:rPr>
              <a:t>Конкурс «Маленькие звездочки»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9"/>
          <a:srcRect l="50445" t="1455" r="1435" b="50666"/>
          <a:stretch>
            <a:fillRect/>
          </a:stretch>
        </p:blipFill>
        <p:spPr>
          <a:xfrm>
            <a:off x="8979194" y="4047091"/>
            <a:ext cx="2644285" cy="2630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Широкоэкранный</PresentationFormat>
  <Paragraphs>139</Paragraphs>
  <Slides>21</Slides>
  <Notes>17</Notes>
  <TotalTime>1446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baseType="lpstr" size="27">
      <vt:lpstr>Arial</vt:lpstr>
      <vt:lpstr>Calibri Light</vt:lpstr>
      <vt:lpstr>Calibri</vt:lpstr>
      <vt:lpstr>Times New Roman</vt:lpstr>
      <vt:lpstr>Tahoma</vt:lpstr>
      <vt:lpstr>Тема Office</vt:lpstr>
      <vt:lpstr>PowerPoint Presentation</vt:lpstr>
      <vt:lpstr>PowerPoint Presentation</vt:lpstr>
      <vt:lpstr/>
      <vt:lpstr/>
      <vt:lpstr>PowerPoint Presentation</vt:lpstr>
      <vt:lpstr/>
      <vt:lpstr>PowerPoint Presentation</vt:lpstr>
      <vt:lpstr/>
      <vt:lpstr/>
      <vt:lpstr/>
      <vt:lpstr/>
      <vt:lpstr/>
      <vt:lpstr>PowerPoint Presentation</vt:lpstr>
      <vt:lpstr/>
      <vt:lpstr/>
      <vt:lpstr/>
      <vt:lpstr/>
      <vt:lpstr/>
      <vt:lpstr>PowerPoint Presentation</vt:lpstr>
      <vt:lpstr/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LocalAdmin</dc:creator>
  <cp:lastModifiedBy>Константин</cp:lastModifiedBy>
  <cp:revision>137</cp:revision>
  <dcterms:created xsi:type="dcterms:W3CDTF">2024-09-25T03:31:33Z</dcterms:created>
  <dcterms:modified xsi:type="dcterms:W3CDTF">2025-02-25T02:32:38Z</dcterms:modified>
</cp:coreProperties>
</file>